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6" r:id="rId3"/>
    <p:sldId id="263" r:id="rId4"/>
    <p:sldId id="261" r:id="rId5"/>
    <p:sldId id="262" r:id="rId6"/>
    <p:sldId id="260" r:id="rId7"/>
    <p:sldId id="264" r:id="rId8"/>
    <p:sldId id="265" r:id="rId9"/>
    <p:sldId id="273" r:id="rId10"/>
    <p:sldId id="267" r:id="rId11"/>
    <p:sldId id="269" r:id="rId12"/>
    <p:sldId id="268"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68713"/>
  </p:normalViewPr>
  <p:slideViewPr>
    <p:cSldViewPr snapToGrid="0">
      <p:cViewPr varScale="1">
        <p:scale>
          <a:sx n="63" d="100"/>
          <a:sy n="63" d="100"/>
        </p:scale>
        <p:origin x="20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D8D6C-19AB-4F0A-A87B-F205562DA514}"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226EE534-0FFE-4B50-AD76-E8C9386CEF92}">
      <dgm:prSet/>
      <dgm:spPr>
        <a:solidFill>
          <a:schemeClr val="accent4">
            <a:lumMod val="20000"/>
            <a:lumOff val="80000"/>
            <a:alpha val="90000"/>
          </a:schemeClr>
        </a:solidFill>
      </dgm:spPr>
      <dgm:t>
        <a:bodyPr/>
        <a:lstStyle/>
        <a:p>
          <a:r>
            <a:rPr lang="en-US" dirty="0"/>
            <a:t>Implement foundational knowledge of effective teaching and learning theories applicable to a variety of higher ed settings</a:t>
          </a:r>
        </a:p>
      </dgm:t>
    </dgm:pt>
    <dgm:pt modelId="{088141AA-3E53-40AA-84F5-D6A2C2580072}" type="parTrans" cxnId="{DA45A8C9-DB41-4751-A3D1-BD7DCD93C35F}">
      <dgm:prSet/>
      <dgm:spPr/>
      <dgm:t>
        <a:bodyPr/>
        <a:lstStyle/>
        <a:p>
          <a:endParaRPr lang="en-US"/>
        </a:p>
      </dgm:t>
    </dgm:pt>
    <dgm:pt modelId="{35FC3475-05E7-4974-8588-3AFCFE8E90BF}" type="sibTrans" cxnId="{DA45A8C9-DB41-4751-A3D1-BD7DCD93C35F}">
      <dgm:prSet/>
      <dgm:spPr/>
      <dgm:t>
        <a:bodyPr/>
        <a:lstStyle/>
        <a:p>
          <a:endParaRPr lang="en-US"/>
        </a:p>
      </dgm:t>
    </dgm:pt>
    <dgm:pt modelId="{189F5BA4-3FBE-48FB-A1DB-BD57543D41AA}">
      <dgm:prSet/>
      <dgm:spPr/>
      <dgm:t>
        <a:bodyPr/>
        <a:lstStyle/>
        <a:p>
          <a:r>
            <a:rPr lang="en-US" b="1" dirty="0"/>
            <a:t>Demonstrate</a:t>
          </a:r>
        </a:p>
      </dgm:t>
    </dgm:pt>
    <dgm:pt modelId="{65929CD1-36CD-49C7-8005-F6F53B215E60}" type="parTrans" cxnId="{7A496419-528F-4059-80BE-8BD6D0426FC5}">
      <dgm:prSet/>
      <dgm:spPr/>
      <dgm:t>
        <a:bodyPr/>
        <a:lstStyle/>
        <a:p>
          <a:endParaRPr lang="en-US"/>
        </a:p>
      </dgm:t>
    </dgm:pt>
    <dgm:pt modelId="{F126978B-9CD7-4716-A953-523DCBF2352F}" type="sibTrans" cxnId="{7A496419-528F-4059-80BE-8BD6D0426FC5}">
      <dgm:prSet/>
      <dgm:spPr/>
      <dgm:t>
        <a:bodyPr/>
        <a:lstStyle/>
        <a:p>
          <a:endParaRPr lang="en-US"/>
        </a:p>
      </dgm:t>
    </dgm:pt>
    <dgm:pt modelId="{BFEB2A16-C143-4815-AFE6-B79A46150276}">
      <dgm:prSet/>
      <dgm:spPr/>
      <dgm:t>
        <a:bodyPr/>
        <a:lstStyle/>
        <a:p>
          <a:r>
            <a:rPr lang="en-US" dirty="0"/>
            <a:t>Demonstrate the ability to design, implement, and assess instructional strategies that promote student engagement and learning</a:t>
          </a:r>
        </a:p>
      </dgm:t>
    </dgm:pt>
    <dgm:pt modelId="{F375E09F-34DA-4937-A31F-89F5F71FCFB5}" type="parTrans" cxnId="{7F6B1203-EFFE-4E4A-B00E-D8A3285E738F}">
      <dgm:prSet/>
      <dgm:spPr/>
      <dgm:t>
        <a:bodyPr/>
        <a:lstStyle/>
        <a:p>
          <a:endParaRPr lang="en-US"/>
        </a:p>
      </dgm:t>
    </dgm:pt>
    <dgm:pt modelId="{89C5F5EF-34FA-4AF1-8AE6-AA68E8DED960}" type="sibTrans" cxnId="{7F6B1203-EFFE-4E4A-B00E-D8A3285E738F}">
      <dgm:prSet/>
      <dgm:spPr/>
      <dgm:t>
        <a:bodyPr/>
        <a:lstStyle/>
        <a:p>
          <a:endParaRPr lang="en-US"/>
        </a:p>
      </dgm:t>
    </dgm:pt>
    <dgm:pt modelId="{A1512F36-1EFC-4B8C-912E-E84C486C186E}">
      <dgm:prSet/>
      <dgm:spPr/>
      <dgm:t>
        <a:bodyPr/>
        <a:lstStyle/>
        <a:p>
          <a:r>
            <a:rPr lang="en-US" b="1" dirty="0"/>
            <a:t>Apply</a:t>
          </a:r>
        </a:p>
      </dgm:t>
    </dgm:pt>
    <dgm:pt modelId="{4A764FDE-57AB-42A1-BC14-A5181DABEE9B}" type="parTrans" cxnId="{36DB0089-14DE-48E1-8C63-8521C0BE257F}">
      <dgm:prSet/>
      <dgm:spPr/>
      <dgm:t>
        <a:bodyPr/>
        <a:lstStyle/>
        <a:p>
          <a:endParaRPr lang="en-US"/>
        </a:p>
      </dgm:t>
    </dgm:pt>
    <dgm:pt modelId="{98D076E9-5B08-498A-9D62-FE3D7FBE0789}" type="sibTrans" cxnId="{36DB0089-14DE-48E1-8C63-8521C0BE257F}">
      <dgm:prSet/>
      <dgm:spPr/>
      <dgm:t>
        <a:bodyPr/>
        <a:lstStyle/>
        <a:p>
          <a:endParaRPr lang="en-US"/>
        </a:p>
      </dgm:t>
    </dgm:pt>
    <dgm:pt modelId="{16B9BBB7-3356-4965-8B84-850153F4377D}">
      <dgm:prSet/>
      <dgm:spPr/>
      <dgm:t>
        <a:bodyPr/>
        <a:lstStyle/>
        <a:p>
          <a:r>
            <a:rPr lang="en-US" dirty="0"/>
            <a:t>Apply reflective practices to evaluate one’s own learning methods and continuously improve their own learning</a:t>
          </a:r>
        </a:p>
      </dgm:t>
    </dgm:pt>
    <dgm:pt modelId="{A7DBB5E5-1F91-4081-ADD4-BD84ABFD9987}" type="parTrans" cxnId="{AD8AA717-FFC7-43DF-ADA4-155F7438855F}">
      <dgm:prSet/>
      <dgm:spPr/>
      <dgm:t>
        <a:bodyPr/>
        <a:lstStyle/>
        <a:p>
          <a:endParaRPr lang="en-US"/>
        </a:p>
      </dgm:t>
    </dgm:pt>
    <dgm:pt modelId="{572C73B9-AD3B-425A-BF04-91E5B4B034D8}" type="sibTrans" cxnId="{AD8AA717-FFC7-43DF-ADA4-155F7438855F}">
      <dgm:prSet/>
      <dgm:spPr/>
      <dgm:t>
        <a:bodyPr/>
        <a:lstStyle/>
        <a:p>
          <a:endParaRPr lang="en-US"/>
        </a:p>
      </dgm:t>
    </dgm:pt>
    <dgm:pt modelId="{5E6428D3-B7AF-4532-898F-36518B12B41F}">
      <dgm:prSet/>
      <dgm:spPr/>
      <dgm:t>
        <a:bodyPr/>
        <a:lstStyle/>
        <a:p>
          <a:r>
            <a:rPr lang="en-US" b="1" dirty="0"/>
            <a:t>Foster</a:t>
          </a:r>
        </a:p>
      </dgm:t>
    </dgm:pt>
    <dgm:pt modelId="{B172ABF2-174A-45CA-8E64-F02EB6B3502B}" type="parTrans" cxnId="{A9E3CB85-AB4A-4F7A-811C-0C51635AD5E0}">
      <dgm:prSet/>
      <dgm:spPr/>
      <dgm:t>
        <a:bodyPr/>
        <a:lstStyle/>
        <a:p>
          <a:endParaRPr lang="en-US"/>
        </a:p>
      </dgm:t>
    </dgm:pt>
    <dgm:pt modelId="{3FF9C523-3A85-466C-B3C4-5259D8899882}" type="sibTrans" cxnId="{A9E3CB85-AB4A-4F7A-811C-0C51635AD5E0}">
      <dgm:prSet/>
      <dgm:spPr/>
      <dgm:t>
        <a:bodyPr/>
        <a:lstStyle/>
        <a:p>
          <a:endParaRPr lang="en-US"/>
        </a:p>
      </dgm:t>
    </dgm:pt>
    <dgm:pt modelId="{CCA0003C-D46C-454A-9D8F-92236BAC7BF6}">
      <dgm:prSet/>
      <dgm:spPr/>
      <dgm:t>
        <a:bodyPr/>
        <a:lstStyle/>
        <a:p>
          <a:r>
            <a:rPr lang="en-US" dirty="0"/>
            <a:t>Foster inclusive and supportive teaching environments that address diverse learner needs </a:t>
          </a:r>
        </a:p>
      </dgm:t>
    </dgm:pt>
    <dgm:pt modelId="{3951B81C-089D-4288-A714-257587CFA526}" type="parTrans" cxnId="{696FE813-9632-4EFE-B8B9-1081957EB8D1}">
      <dgm:prSet/>
      <dgm:spPr/>
      <dgm:t>
        <a:bodyPr/>
        <a:lstStyle/>
        <a:p>
          <a:endParaRPr lang="en-US"/>
        </a:p>
      </dgm:t>
    </dgm:pt>
    <dgm:pt modelId="{60F57BC7-C14E-4651-9B0C-0C596D65D50A}" type="sibTrans" cxnId="{696FE813-9632-4EFE-B8B9-1081957EB8D1}">
      <dgm:prSet/>
      <dgm:spPr/>
      <dgm:t>
        <a:bodyPr/>
        <a:lstStyle/>
        <a:p>
          <a:endParaRPr lang="en-US"/>
        </a:p>
      </dgm:t>
    </dgm:pt>
    <dgm:pt modelId="{DD7CBBD9-3734-4B21-A910-894A6F040EA6}">
      <dgm:prSet/>
      <dgm:spPr>
        <a:solidFill>
          <a:schemeClr val="tx2">
            <a:lumMod val="75000"/>
            <a:lumOff val="25000"/>
          </a:schemeClr>
        </a:solidFill>
      </dgm:spPr>
      <dgm:t>
        <a:bodyPr/>
        <a:lstStyle/>
        <a:p>
          <a:r>
            <a:rPr lang="en-US" b="1" dirty="0"/>
            <a:t>Implement</a:t>
          </a:r>
        </a:p>
      </dgm:t>
    </dgm:pt>
    <dgm:pt modelId="{A44E018E-64E2-456E-ACB9-9DC1C249C565}" type="sibTrans" cxnId="{2FC7E1C5-4AB0-4DA8-BCD1-3D2D5B47FF5E}">
      <dgm:prSet/>
      <dgm:spPr/>
      <dgm:t>
        <a:bodyPr/>
        <a:lstStyle/>
        <a:p>
          <a:endParaRPr lang="en-US"/>
        </a:p>
      </dgm:t>
    </dgm:pt>
    <dgm:pt modelId="{F967B755-2AB0-458A-922A-6E76895B494A}" type="parTrans" cxnId="{2FC7E1C5-4AB0-4DA8-BCD1-3D2D5B47FF5E}">
      <dgm:prSet/>
      <dgm:spPr/>
      <dgm:t>
        <a:bodyPr/>
        <a:lstStyle/>
        <a:p>
          <a:endParaRPr lang="en-US"/>
        </a:p>
      </dgm:t>
    </dgm:pt>
    <dgm:pt modelId="{15467E07-E982-214F-8470-6CF1C2E4EC32}" type="pres">
      <dgm:prSet presAssocID="{5C5D8D6C-19AB-4F0A-A87B-F205562DA514}" presName="Name0" presStyleCnt="0">
        <dgm:presLayoutVars>
          <dgm:dir/>
          <dgm:animLvl val="lvl"/>
          <dgm:resizeHandles val="exact"/>
        </dgm:presLayoutVars>
      </dgm:prSet>
      <dgm:spPr/>
    </dgm:pt>
    <dgm:pt modelId="{DE49A900-18BF-AB48-BDC1-2BEED0CEB774}" type="pres">
      <dgm:prSet presAssocID="{DD7CBBD9-3734-4B21-A910-894A6F040EA6}" presName="linNode" presStyleCnt="0"/>
      <dgm:spPr/>
    </dgm:pt>
    <dgm:pt modelId="{477ED0E5-A797-5E47-ABBD-E4B8851A4193}" type="pres">
      <dgm:prSet presAssocID="{DD7CBBD9-3734-4B21-A910-894A6F040EA6}" presName="parentText" presStyleLbl="alignNode1" presStyleIdx="0" presStyleCnt="4">
        <dgm:presLayoutVars>
          <dgm:chMax val="1"/>
          <dgm:bulletEnabled/>
        </dgm:presLayoutVars>
      </dgm:prSet>
      <dgm:spPr/>
    </dgm:pt>
    <dgm:pt modelId="{D979F567-0C3B-364A-98D0-7995E4CAEDCE}" type="pres">
      <dgm:prSet presAssocID="{DD7CBBD9-3734-4B21-A910-894A6F040EA6}" presName="descendantText" presStyleLbl="alignAccFollowNode1" presStyleIdx="0" presStyleCnt="4">
        <dgm:presLayoutVars>
          <dgm:bulletEnabled/>
        </dgm:presLayoutVars>
      </dgm:prSet>
      <dgm:spPr/>
    </dgm:pt>
    <dgm:pt modelId="{6A9325FE-9737-F743-80D1-DB488C2C6180}" type="pres">
      <dgm:prSet presAssocID="{A44E018E-64E2-456E-ACB9-9DC1C249C565}" presName="sp" presStyleCnt="0"/>
      <dgm:spPr/>
    </dgm:pt>
    <dgm:pt modelId="{C0834A46-4C40-8B48-A680-EEDC0203BDC9}" type="pres">
      <dgm:prSet presAssocID="{189F5BA4-3FBE-48FB-A1DB-BD57543D41AA}" presName="linNode" presStyleCnt="0"/>
      <dgm:spPr/>
    </dgm:pt>
    <dgm:pt modelId="{233950B9-FC7E-D94C-A8D8-1F6F9647ADF0}" type="pres">
      <dgm:prSet presAssocID="{189F5BA4-3FBE-48FB-A1DB-BD57543D41AA}" presName="parentText" presStyleLbl="alignNode1" presStyleIdx="1" presStyleCnt="4">
        <dgm:presLayoutVars>
          <dgm:chMax val="1"/>
          <dgm:bulletEnabled/>
        </dgm:presLayoutVars>
      </dgm:prSet>
      <dgm:spPr/>
    </dgm:pt>
    <dgm:pt modelId="{EECD25DF-271A-AA44-B627-EF98F980054B}" type="pres">
      <dgm:prSet presAssocID="{189F5BA4-3FBE-48FB-A1DB-BD57543D41AA}" presName="descendantText" presStyleLbl="alignAccFollowNode1" presStyleIdx="1" presStyleCnt="4">
        <dgm:presLayoutVars>
          <dgm:bulletEnabled/>
        </dgm:presLayoutVars>
      </dgm:prSet>
      <dgm:spPr/>
    </dgm:pt>
    <dgm:pt modelId="{7BEB2E10-C28B-604D-85D2-B74568B7C1E6}" type="pres">
      <dgm:prSet presAssocID="{F126978B-9CD7-4716-A953-523DCBF2352F}" presName="sp" presStyleCnt="0"/>
      <dgm:spPr/>
    </dgm:pt>
    <dgm:pt modelId="{DEEAFBC5-9363-6D4F-8596-32B6106ABBA0}" type="pres">
      <dgm:prSet presAssocID="{A1512F36-1EFC-4B8C-912E-E84C486C186E}" presName="linNode" presStyleCnt="0"/>
      <dgm:spPr/>
    </dgm:pt>
    <dgm:pt modelId="{8906740D-13C4-B944-BD42-4E52264373EB}" type="pres">
      <dgm:prSet presAssocID="{A1512F36-1EFC-4B8C-912E-E84C486C186E}" presName="parentText" presStyleLbl="alignNode1" presStyleIdx="2" presStyleCnt="4">
        <dgm:presLayoutVars>
          <dgm:chMax val="1"/>
          <dgm:bulletEnabled/>
        </dgm:presLayoutVars>
      </dgm:prSet>
      <dgm:spPr/>
    </dgm:pt>
    <dgm:pt modelId="{C1D6DC1B-5318-E54E-A543-42291371304F}" type="pres">
      <dgm:prSet presAssocID="{A1512F36-1EFC-4B8C-912E-E84C486C186E}" presName="descendantText" presStyleLbl="alignAccFollowNode1" presStyleIdx="2" presStyleCnt="4">
        <dgm:presLayoutVars>
          <dgm:bulletEnabled/>
        </dgm:presLayoutVars>
      </dgm:prSet>
      <dgm:spPr/>
    </dgm:pt>
    <dgm:pt modelId="{6DE61C0A-77D3-EF49-A093-A6861533496A}" type="pres">
      <dgm:prSet presAssocID="{98D076E9-5B08-498A-9D62-FE3D7FBE0789}" presName="sp" presStyleCnt="0"/>
      <dgm:spPr/>
    </dgm:pt>
    <dgm:pt modelId="{7FEB5A46-B6E7-FA42-A5D9-65546B7A47C5}" type="pres">
      <dgm:prSet presAssocID="{5E6428D3-B7AF-4532-898F-36518B12B41F}" presName="linNode" presStyleCnt="0"/>
      <dgm:spPr/>
    </dgm:pt>
    <dgm:pt modelId="{3C853D8F-51F9-CF4B-BB0B-D87F52B72787}" type="pres">
      <dgm:prSet presAssocID="{5E6428D3-B7AF-4532-898F-36518B12B41F}" presName="parentText" presStyleLbl="alignNode1" presStyleIdx="3" presStyleCnt="4">
        <dgm:presLayoutVars>
          <dgm:chMax val="1"/>
          <dgm:bulletEnabled/>
        </dgm:presLayoutVars>
      </dgm:prSet>
      <dgm:spPr/>
    </dgm:pt>
    <dgm:pt modelId="{01232540-BCDF-1745-ADA3-9B3D5D53C5AA}" type="pres">
      <dgm:prSet presAssocID="{5E6428D3-B7AF-4532-898F-36518B12B41F}" presName="descendantText" presStyleLbl="alignAccFollowNode1" presStyleIdx="3" presStyleCnt="4">
        <dgm:presLayoutVars>
          <dgm:bulletEnabled/>
        </dgm:presLayoutVars>
      </dgm:prSet>
      <dgm:spPr/>
    </dgm:pt>
  </dgm:ptLst>
  <dgm:cxnLst>
    <dgm:cxn modelId="{5FA19301-E688-AE48-B3D7-539321E8EFEF}" type="presOf" srcId="{226EE534-0FFE-4B50-AD76-E8C9386CEF92}" destId="{D979F567-0C3B-364A-98D0-7995E4CAEDCE}" srcOrd="0" destOrd="0" presId="urn:microsoft.com/office/officeart/2016/7/layout/VerticalSolidActionList"/>
    <dgm:cxn modelId="{7F6B1203-EFFE-4E4A-B00E-D8A3285E738F}" srcId="{189F5BA4-3FBE-48FB-A1DB-BD57543D41AA}" destId="{BFEB2A16-C143-4815-AFE6-B79A46150276}" srcOrd="0" destOrd="0" parTransId="{F375E09F-34DA-4937-A31F-89F5F71FCFB5}" sibTransId="{89C5F5EF-34FA-4AF1-8AE6-AA68E8DED960}"/>
    <dgm:cxn modelId="{696FE813-9632-4EFE-B8B9-1081957EB8D1}" srcId="{5E6428D3-B7AF-4532-898F-36518B12B41F}" destId="{CCA0003C-D46C-454A-9D8F-92236BAC7BF6}" srcOrd="0" destOrd="0" parTransId="{3951B81C-089D-4288-A714-257587CFA526}" sibTransId="{60F57BC7-C14E-4651-9B0C-0C596D65D50A}"/>
    <dgm:cxn modelId="{ABEA9115-0972-9346-9FE1-21BDD5556BF4}" type="presOf" srcId="{CCA0003C-D46C-454A-9D8F-92236BAC7BF6}" destId="{01232540-BCDF-1745-ADA3-9B3D5D53C5AA}" srcOrd="0" destOrd="0" presId="urn:microsoft.com/office/officeart/2016/7/layout/VerticalSolidActionList"/>
    <dgm:cxn modelId="{AD8AA717-FFC7-43DF-ADA4-155F7438855F}" srcId="{A1512F36-1EFC-4B8C-912E-E84C486C186E}" destId="{16B9BBB7-3356-4965-8B84-850153F4377D}" srcOrd="0" destOrd="0" parTransId="{A7DBB5E5-1F91-4081-ADD4-BD84ABFD9987}" sibTransId="{572C73B9-AD3B-425A-BF04-91E5B4B034D8}"/>
    <dgm:cxn modelId="{7A496419-528F-4059-80BE-8BD6D0426FC5}" srcId="{5C5D8D6C-19AB-4F0A-A87B-F205562DA514}" destId="{189F5BA4-3FBE-48FB-A1DB-BD57543D41AA}" srcOrd="1" destOrd="0" parTransId="{65929CD1-36CD-49C7-8005-F6F53B215E60}" sibTransId="{F126978B-9CD7-4716-A953-523DCBF2352F}"/>
    <dgm:cxn modelId="{F5EA5921-155F-AD46-A834-55B74FC110DF}" type="presOf" srcId="{A1512F36-1EFC-4B8C-912E-E84C486C186E}" destId="{8906740D-13C4-B944-BD42-4E52264373EB}" srcOrd="0" destOrd="0" presId="urn:microsoft.com/office/officeart/2016/7/layout/VerticalSolidActionList"/>
    <dgm:cxn modelId="{8FA06125-7940-5446-AB9F-A4D8D82F63D4}" type="presOf" srcId="{BFEB2A16-C143-4815-AFE6-B79A46150276}" destId="{EECD25DF-271A-AA44-B627-EF98F980054B}" srcOrd="0" destOrd="0" presId="urn:microsoft.com/office/officeart/2016/7/layout/VerticalSolidActionList"/>
    <dgm:cxn modelId="{5EEB2D2A-2B79-0D42-985D-A17700939BA0}" type="presOf" srcId="{189F5BA4-3FBE-48FB-A1DB-BD57543D41AA}" destId="{233950B9-FC7E-D94C-A8D8-1F6F9647ADF0}" srcOrd="0" destOrd="0" presId="urn:microsoft.com/office/officeart/2016/7/layout/VerticalSolidActionList"/>
    <dgm:cxn modelId="{82833A65-8822-3542-A219-1D357B1014DF}" type="presOf" srcId="{DD7CBBD9-3734-4B21-A910-894A6F040EA6}" destId="{477ED0E5-A797-5E47-ABBD-E4B8851A4193}" srcOrd="0" destOrd="0" presId="urn:microsoft.com/office/officeart/2016/7/layout/VerticalSolidActionList"/>
    <dgm:cxn modelId="{A9E3CB85-AB4A-4F7A-811C-0C51635AD5E0}" srcId="{5C5D8D6C-19AB-4F0A-A87B-F205562DA514}" destId="{5E6428D3-B7AF-4532-898F-36518B12B41F}" srcOrd="3" destOrd="0" parTransId="{B172ABF2-174A-45CA-8E64-F02EB6B3502B}" sibTransId="{3FF9C523-3A85-466C-B3C4-5259D8899882}"/>
    <dgm:cxn modelId="{36DB0089-14DE-48E1-8C63-8521C0BE257F}" srcId="{5C5D8D6C-19AB-4F0A-A87B-F205562DA514}" destId="{A1512F36-1EFC-4B8C-912E-E84C486C186E}" srcOrd="2" destOrd="0" parTransId="{4A764FDE-57AB-42A1-BC14-A5181DABEE9B}" sibTransId="{98D076E9-5B08-498A-9D62-FE3D7FBE0789}"/>
    <dgm:cxn modelId="{80CD3993-8D49-9F42-A288-4A7292C3183D}" type="presOf" srcId="{16B9BBB7-3356-4965-8B84-850153F4377D}" destId="{C1D6DC1B-5318-E54E-A543-42291371304F}" srcOrd="0" destOrd="0" presId="urn:microsoft.com/office/officeart/2016/7/layout/VerticalSolidActionList"/>
    <dgm:cxn modelId="{6B0E21C3-A23A-F44D-ACA2-0FB2D0F123C8}" type="presOf" srcId="{5C5D8D6C-19AB-4F0A-A87B-F205562DA514}" destId="{15467E07-E982-214F-8470-6CF1C2E4EC32}" srcOrd="0" destOrd="0" presId="urn:microsoft.com/office/officeart/2016/7/layout/VerticalSolidActionList"/>
    <dgm:cxn modelId="{2FC7E1C5-4AB0-4DA8-BCD1-3D2D5B47FF5E}" srcId="{5C5D8D6C-19AB-4F0A-A87B-F205562DA514}" destId="{DD7CBBD9-3734-4B21-A910-894A6F040EA6}" srcOrd="0" destOrd="0" parTransId="{F967B755-2AB0-458A-922A-6E76895B494A}" sibTransId="{A44E018E-64E2-456E-ACB9-9DC1C249C565}"/>
    <dgm:cxn modelId="{DA45A8C9-DB41-4751-A3D1-BD7DCD93C35F}" srcId="{DD7CBBD9-3734-4B21-A910-894A6F040EA6}" destId="{226EE534-0FFE-4B50-AD76-E8C9386CEF92}" srcOrd="0" destOrd="0" parTransId="{088141AA-3E53-40AA-84F5-D6A2C2580072}" sibTransId="{35FC3475-05E7-4974-8588-3AFCFE8E90BF}"/>
    <dgm:cxn modelId="{CDFCA3E6-B414-8641-916D-64409FFF4461}" type="presOf" srcId="{5E6428D3-B7AF-4532-898F-36518B12B41F}" destId="{3C853D8F-51F9-CF4B-BB0B-D87F52B72787}" srcOrd="0" destOrd="0" presId="urn:microsoft.com/office/officeart/2016/7/layout/VerticalSolidActionList"/>
    <dgm:cxn modelId="{98E9E7B8-5DEE-8642-A88F-253709AEE2EA}" type="presParOf" srcId="{15467E07-E982-214F-8470-6CF1C2E4EC32}" destId="{DE49A900-18BF-AB48-BDC1-2BEED0CEB774}" srcOrd="0" destOrd="0" presId="urn:microsoft.com/office/officeart/2016/7/layout/VerticalSolidActionList"/>
    <dgm:cxn modelId="{527D58CF-B8C6-A24E-B097-A99F18C0C71F}" type="presParOf" srcId="{DE49A900-18BF-AB48-BDC1-2BEED0CEB774}" destId="{477ED0E5-A797-5E47-ABBD-E4B8851A4193}" srcOrd="0" destOrd="0" presId="urn:microsoft.com/office/officeart/2016/7/layout/VerticalSolidActionList"/>
    <dgm:cxn modelId="{B2577CB0-DD02-C543-8C04-ABE003D93923}" type="presParOf" srcId="{DE49A900-18BF-AB48-BDC1-2BEED0CEB774}" destId="{D979F567-0C3B-364A-98D0-7995E4CAEDCE}" srcOrd="1" destOrd="0" presId="urn:microsoft.com/office/officeart/2016/7/layout/VerticalSolidActionList"/>
    <dgm:cxn modelId="{A66FC701-1A76-214B-8A0E-DD7A1B6ACB61}" type="presParOf" srcId="{15467E07-E982-214F-8470-6CF1C2E4EC32}" destId="{6A9325FE-9737-F743-80D1-DB488C2C6180}" srcOrd="1" destOrd="0" presId="urn:microsoft.com/office/officeart/2016/7/layout/VerticalSolidActionList"/>
    <dgm:cxn modelId="{3DEF6DC8-31B4-F94B-9236-180527437F45}" type="presParOf" srcId="{15467E07-E982-214F-8470-6CF1C2E4EC32}" destId="{C0834A46-4C40-8B48-A680-EEDC0203BDC9}" srcOrd="2" destOrd="0" presId="urn:microsoft.com/office/officeart/2016/7/layout/VerticalSolidActionList"/>
    <dgm:cxn modelId="{48C8B95F-4B8D-B246-AAE4-9F4F301E3D9F}" type="presParOf" srcId="{C0834A46-4C40-8B48-A680-EEDC0203BDC9}" destId="{233950B9-FC7E-D94C-A8D8-1F6F9647ADF0}" srcOrd="0" destOrd="0" presId="urn:microsoft.com/office/officeart/2016/7/layout/VerticalSolidActionList"/>
    <dgm:cxn modelId="{E77BFA26-DF05-214B-A43D-B93281F7685C}" type="presParOf" srcId="{C0834A46-4C40-8B48-A680-EEDC0203BDC9}" destId="{EECD25DF-271A-AA44-B627-EF98F980054B}" srcOrd="1" destOrd="0" presId="urn:microsoft.com/office/officeart/2016/7/layout/VerticalSolidActionList"/>
    <dgm:cxn modelId="{465A6CB3-C39B-5A4D-B425-89BEADDC1EFE}" type="presParOf" srcId="{15467E07-E982-214F-8470-6CF1C2E4EC32}" destId="{7BEB2E10-C28B-604D-85D2-B74568B7C1E6}" srcOrd="3" destOrd="0" presId="urn:microsoft.com/office/officeart/2016/7/layout/VerticalSolidActionList"/>
    <dgm:cxn modelId="{A3E8D531-1053-C748-9CE2-2DD92D6C3928}" type="presParOf" srcId="{15467E07-E982-214F-8470-6CF1C2E4EC32}" destId="{DEEAFBC5-9363-6D4F-8596-32B6106ABBA0}" srcOrd="4" destOrd="0" presId="urn:microsoft.com/office/officeart/2016/7/layout/VerticalSolidActionList"/>
    <dgm:cxn modelId="{DECCBFEF-A3F7-E446-8E0F-D3CCAE7BBD99}" type="presParOf" srcId="{DEEAFBC5-9363-6D4F-8596-32B6106ABBA0}" destId="{8906740D-13C4-B944-BD42-4E52264373EB}" srcOrd="0" destOrd="0" presId="urn:microsoft.com/office/officeart/2016/7/layout/VerticalSolidActionList"/>
    <dgm:cxn modelId="{C72BD5B6-7B59-C34A-BF78-961AA28077FF}" type="presParOf" srcId="{DEEAFBC5-9363-6D4F-8596-32B6106ABBA0}" destId="{C1D6DC1B-5318-E54E-A543-42291371304F}" srcOrd="1" destOrd="0" presId="urn:microsoft.com/office/officeart/2016/7/layout/VerticalSolidActionList"/>
    <dgm:cxn modelId="{035AA5AD-2F7E-7842-9661-36B12CE7F67B}" type="presParOf" srcId="{15467E07-E982-214F-8470-6CF1C2E4EC32}" destId="{6DE61C0A-77D3-EF49-A093-A6861533496A}" srcOrd="5" destOrd="0" presId="urn:microsoft.com/office/officeart/2016/7/layout/VerticalSolidActionList"/>
    <dgm:cxn modelId="{B95DC4FA-C276-4745-B77C-8AC978198CAF}" type="presParOf" srcId="{15467E07-E982-214F-8470-6CF1C2E4EC32}" destId="{7FEB5A46-B6E7-FA42-A5D9-65546B7A47C5}" srcOrd="6" destOrd="0" presId="urn:microsoft.com/office/officeart/2016/7/layout/VerticalSolidActionList"/>
    <dgm:cxn modelId="{0A5769D8-B681-E249-9806-127C38691394}" type="presParOf" srcId="{7FEB5A46-B6E7-FA42-A5D9-65546B7A47C5}" destId="{3C853D8F-51F9-CF4B-BB0B-D87F52B72787}" srcOrd="0" destOrd="0" presId="urn:microsoft.com/office/officeart/2016/7/layout/VerticalSolidActionList"/>
    <dgm:cxn modelId="{DD4FE304-66AA-6044-B5C0-18A02531AB29}" type="presParOf" srcId="{7FEB5A46-B6E7-FA42-A5D9-65546B7A47C5}" destId="{01232540-BCDF-1745-ADA3-9B3D5D53C5AA}" srcOrd="1" destOrd="0" presId="urn:microsoft.com/office/officeart/2016/7/layout/VerticalSolidActionList"/>
  </dgm:cxnLst>
  <dgm:bg/>
  <dgm:whole>
    <a:ln w="381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9F567-0C3B-364A-98D0-7995E4CAEDCE}">
      <dsp:nvSpPr>
        <dsp:cNvPr id="0" name=""/>
        <dsp:cNvSpPr/>
      </dsp:nvSpPr>
      <dsp:spPr>
        <a:xfrm>
          <a:off x="2103120" y="2007"/>
          <a:ext cx="8412480" cy="1040029"/>
        </a:xfrm>
        <a:prstGeom prst="rect">
          <a:avLst/>
        </a:prstGeom>
        <a:solidFill>
          <a:schemeClr val="accent4">
            <a:lumMod val="20000"/>
            <a:lumOff val="8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Implement foundational knowledge of effective teaching and learning theories applicable to a variety of higher ed settings</a:t>
          </a:r>
        </a:p>
      </dsp:txBody>
      <dsp:txXfrm>
        <a:off x="2103120" y="2007"/>
        <a:ext cx="8412480" cy="1040029"/>
      </dsp:txXfrm>
    </dsp:sp>
    <dsp:sp modelId="{477ED0E5-A797-5E47-ABBD-E4B8851A4193}">
      <dsp:nvSpPr>
        <dsp:cNvPr id="0" name=""/>
        <dsp:cNvSpPr/>
      </dsp:nvSpPr>
      <dsp:spPr>
        <a:xfrm>
          <a:off x="0" y="2007"/>
          <a:ext cx="2103120" cy="1040029"/>
        </a:xfrm>
        <a:prstGeom prst="rect">
          <a:avLst/>
        </a:prstGeom>
        <a:solidFill>
          <a:schemeClr val="tx2">
            <a:lumMod val="75000"/>
            <a:lumOff val="2500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b="1" kern="1200" dirty="0"/>
            <a:t>Implement</a:t>
          </a:r>
        </a:p>
      </dsp:txBody>
      <dsp:txXfrm>
        <a:off x="0" y="2007"/>
        <a:ext cx="2103120" cy="1040029"/>
      </dsp:txXfrm>
    </dsp:sp>
    <dsp:sp modelId="{EECD25DF-271A-AA44-B627-EF98F980054B}">
      <dsp:nvSpPr>
        <dsp:cNvPr id="0" name=""/>
        <dsp:cNvSpPr/>
      </dsp:nvSpPr>
      <dsp:spPr>
        <a:xfrm>
          <a:off x="2103120" y="1104438"/>
          <a:ext cx="8412480" cy="1040029"/>
        </a:xfrm>
        <a:prstGeom prst="rect">
          <a:avLst/>
        </a:prstGeom>
        <a:solidFill>
          <a:schemeClr val="accent3">
            <a:tint val="40000"/>
            <a:alpha val="90000"/>
            <a:hueOff val="1685050"/>
            <a:satOff val="14902"/>
            <a:lumOff val="1765"/>
            <a:alphaOff val="0"/>
          </a:schemeClr>
        </a:solidFill>
        <a:ln w="19050" cap="flat" cmpd="sng" algn="ctr">
          <a:solidFill>
            <a:schemeClr val="accent3">
              <a:tint val="40000"/>
              <a:alpha val="90000"/>
              <a:hueOff val="1685050"/>
              <a:satOff val="14902"/>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Demonstrate the ability to design, implement, and assess instructional strategies that promote student engagement and learning</a:t>
          </a:r>
        </a:p>
      </dsp:txBody>
      <dsp:txXfrm>
        <a:off x="2103120" y="1104438"/>
        <a:ext cx="8412480" cy="1040029"/>
      </dsp:txXfrm>
    </dsp:sp>
    <dsp:sp modelId="{233950B9-FC7E-D94C-A8D8-1F6F9647ADF0}">
      <dsp:nvSpPr>
        <dsp:cNvPr id="0" name=""/>
        <dsp:cNvSpPr/>
      </dsp:nvSpPr>
      <dsp:spPr>
        <a:xfrm>
          <a:off x="0" y="1104438"/>
          <a:ext cx="2103120" cy="1040029"/>
        </a:xfrm>
        <a:prstGeom prst="rect">
          <a:avLst/>
        </a:prstGeom>
        <a:solidFill>
          <a:schemeClr val="accent3">
            <a:hueOff val="1372388"/>
            <a:satOff val="8237"/>
            <a:lumOff val="6275"/>
            <a:alphaOff val="0"/>
          </a:schemeClr>
        </a:solidFill>
        <a:ln w="19050" cap="flat" cmpd="sng" algn="ctr">
          <a:solidFill>
            <a:schemeClr val="accent3">
              <a:hueOff val="1372388"/>
              <a:satOff val="8237"/>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b="1" kern="1200" dirty="0"/>
            <a:t>Demonstrate</a:t>
          </a:r>
        </a:p>
      </dsp:txBody>
      <dsp:txXfrm>
        <a:off x="0" y="1104438"/>
        <a:ext cx="2103120" cy="1040029"/>
      </dsp:txXfrm>
    </dsp:sp>
    <dsp:sp modelId="{C1D6DC1B-5318-E54E-A543-42291371304F}">
      <dsp:nvSpPr>
        <dsp:cNvPr id="0" name=""/>
        <dsp:cNvSpPr/>
      </dsp:nvSpPr>
      <dsp:spPr>
        <a:xfrm>
          <a:off x="2103120" y="2206869"/>
          <a:ext cx="8412480" cy="1040029"/>
        </a:xfrm>
        <a:prstGeom prst="rect">
          <a:avLst/>
        </a:prstGeom>
        <a:solidFill>
          <a:schemeClr val="accent3">
            <a:tint val="40000"/>
            <a:alpha val="90000"/>
            <a:hueOff val="3370100"/>
            <a:satOff val="29803"/>
            <a:lumOff val="3530"/>
            <a:alphaOff val="0"/>
          </a:schemeClr>
        </a:solidFill>
        <a:ln w="19050" cap="flat" cmpd="sng" algn="ctr">
          <a:solidFill>
            <a:schemeClr val="accent3">
              <a:tint val="40000"/>
              <a:alpha val="90000"/>
              <a:hueOff val="3370100"/>
              <a:satOff val="29803"/>
              <a:lumOff val="3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Apply reflective practices to evaluate one’s own learning methods and continuously improve their own learning</a:t>
          </a:r>
        </a:p>
      </dsp:txBody>
      <dsp:txXfrm>
        <a:off x="2103120" y="2206869"/>
        <a:ext cx="8412480" cy="1040029"/>
      </dsp:txXfrm>
    </dsp:sp>
    <dsp:sp modelId="{8906740D-13C4-B944-BD42-4E52264373EB}">
      <dsp:nvSpPr>
        <dsp:cNvPr id="0" name=""/>
        <dsp:cNvSpPr/>
      </dsp:nvSpPr>
      <dsp:spPr>
        <a:xfrm>
          <a:off x="0" y="2206869"/>
          <a:ext cx="2103120" cy="1040029"/>
        </a:xfrm>
        <a:prstGeom prst="rect">
          <a:avLst/>
        </a:prstGeom>
        <a:solidFill>
          <a:schemeClr val="accent3">
            <a:hueOff val="2744775"/>
            <a:satOff val="16475"/>
            <a:lumOff val="12550"/>
            <a:alphaOff val="0"/>
          </a:schemeClr>
        </a:solidFill>
        <a:ln w="19050" cap="flat" cmpd="sng" algn="ctr">
          <a:solidFill>
            <a:schemeClr val="accent3">
              <a:hueOff val="2744775"/>
              <a:satOff val="16475"/>
              <a:lumOff val="12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b="1" kern="1200" dirty="0"/>
            <a:t>Apply</a:t>
          </a:r>
        </a:p>
      </dsp:txBody>
      <dsp:txXfrm>
        <a:off x="0" y="2206869"/>
        <a:ext cx="2103120" cy="1040029"/>
      </dsp:txXfrm>
    </dsp:sp>
    <dsp:sp modelId="{01232540-BCDF-1745-ADA3-9B3D5D53C5AA}">
      <dsp:nvSpPr>
        <dsp:cNvPr id="0" name=""/>
        <dsp:cNvSpPr/>
      </dsp:nvSpPr>
      <dsp:spPr>
        <a:xfrm>
          <a:off x="2103120" y="3309300"/>
          <a:ext cx="8412480" cy="1040029"/>
        </a:xfrm>
        <a:prstGeom prst="rect">
          <a:avLst/>
        </a:prstGeom>
        <a:solidFill>
          <a:schemeClr val="accent3">
            <a:tint val="40000"/>
            <a:alpha val="90000"/>
            <a:hueOff val="5055149"/>
            <a:satOff val="44705"/>
            <a:lumOff val="5295"/>
            <a:alphaOff val="0"/>
          </a:schemeClr>
        </a:solidFill>
        <a:ln w="19050" cap="flat" cmpd="sng" algn="ctr">
          <a:solidFill>
            <a:schemeClr val="accent3">
              <a:tint val="40000"/>
              <a:alpha val="90000"/>
              <a:hueOff val="5055149"/>
              <a:satOff val="44705"/>
              <a:lumOff val="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Foster inclusive and supportive teaching environments that address diverse learner needs </a:t>
          </a:r>
        </a:p>
      </dsp:txBody>
      <dsp:txXfrm>
        <a:off x="2103120" y="3309300"/>
        <a:ext cx="8412480" cy="1040029"/>
      </dsp:txXfrm>
    </dsp:sp>
    <dsp:sp modelId="{3C853D8F-51F9-CF4B-BB0B-D87F52B72787}">
      <dsp:nvSpPr>
        <dsp:cNvPr id="0" name=""/>
        <dsp:cNvSpPr/>
      </dsp:nvSpPr>
      <dsp:spPr>
        <a:xfrm>
          <a:off x="0" y="3309300"/>
          <a:ext cx="2103120" cy="1040029"/>
        </a:xfrm>
        <a:prstGeom prst="rect">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b="1" kern="1200" dirty="0"/>
            <a:t>Foster</a:t>
          </a:r>
        </a:p>
      </dsp:txBody>
      <dsp:txXfrm>
        <a:off x="0" y="3309300"/>
        <a:ext cx="2103120" cy="104002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D99A2-7E4F-4840-8460-4FB1B9CCB86F}" type="datetimeFigureOut">
              <a:rPr lang="en-US" smtClean="0"/>
              <a:t>4/10/26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C76A-3A04-7C4B-8E16-DFDD5B3A8EB1}" type="slidenum">
              <a:rPr lang="en-US" smtClean="0"/>
              <a:t>‹#›</a:t>
            </a:fld>
            <a:endParaRPr lang="en-US"/>
          </a:p>
        </p:txBody>
      </p:sp>
    </p:spTree>
    <p:extLst>
      <p:ext uri="{BB962C8B-B14F-4D97-AF65-F5344CB8AC3E}">
        <p14:creationId xmlns:p14="http://schemas.microsoft.com/office/powerpoint/2010/main" val="286894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Goal for today – give you a clear picture of what the program is, the requirements, and the overall rationale and philosophy behind the program so that you can make an informed decision about starting it. </a:t>
            </a:r>
          </a:p>
        </p:txBody>
      </p:sp>
      <p:sp>
        <p:nvSpPr>
          <p:cNvPr id="4" name="Slide Number Placeholder 3"/>
          <p:cNvSpPr>
            <a:spLocks noGrp="1"/>
          </p:cNvSpPr>
          <p:nvPr>
            <p:ph type="sldNum" sz="quarter" idx="5"/>
          </p:nvPr>
        </p:nvSpPr>
        <p:spPr/>
        <p:txBody>
          <a:bodyPr/>
          <a:lstStyle/>
          <a:p>
            <a:fld id="{0BB5C76A-3A04-7C4B-8E16-DFDD5B3A8EB1}" type="slidenum">
              <a:rPr lang="en-US" smtClean="0"/>
              <a:t>1</a:t>
            </a:fld>
            <a:endParaRPr lang="en-US"/>
          </a:p>
        </p:txBody>
      </p:sp>
    </p:spTree>
    <p:extLst>
      <p:ext uri="{BB962C8B-B14F-4D97-AF65-F5344CB8AC3E}">
        <p14:creationId xmlns:p14="http://schemas.microsoft.com/office/powerpoint/2010/main" val="284792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5C76A-3A04-7C4B-8E16-DFDD5B3A8EB1}" type="slidenum">
              <a:rPr lang="en-US" smtClean="0"/>
              <a:t>9</a:t>
            </a:fld>
            <a:endParaRPr lang="en-US"/>
          </a:p>
        </p:txBody>
      </p:sp>
    </p:spTree>
    <p:extLst>
      <p:ext uri="{BB962C8B-B14F-4D97-AF65-F5344CB8AC3E}">
        <p14:creationId xmlns:p14="http://schemas.microsoft.com/office/powerpoint/2010/main" val="274191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5C76A-3A04-7C4B-8E16-DFDD5B3A8EB1}" type="slidenum">
              <a:rPr lang="en-US" smtClean="0"/>
              <a:t>13</a:t>
            </a:fld>
            <a:endParaRPr lang="en-US"/>
          </a:p>
        </p:txBody>
      </p:sp>
    </p:spTree>
    <p:extLst>
      <p:ext uri="{BB962C8B-B14F-4D97-AF65-F5344CB8AC3E}">
        <p14:creationId xmlns:p14="http://schemas.microsoft.com/office/powerpoint/2010/main" val="113437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B597-5AD7-C84C-FD58-6334C6594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EC5601-198E-6405-CCED-77B1FB756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90A246-0A4D-0406-139A-D2B9DCBBC7C6}"/>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5" name="Footer Placeholder 4">
            <a:extLst>
              <a:ext uri="{FF2B5EF4-FFF2-40B4-BE49-F238E27FC236}">
                <a16:creationId xmlns:a16="http://schemas.microsoft.com/office/drawing/2014/main" id="{E6E22E3A-FB07-555B-3DE2-8A9E82E09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526D3-ACB5-651B-5F6C-585D57F8D52A}"/>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402272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DC253-5095-D66D-CBC2-50FE17C5E2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998D1A-AB15-AB70-4385-DA1F8A894F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65ED8-8013-01F7-E5DA-792CC3CC24E6}"/>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5" name="Footer Placeholder 4">
            <a:extLst>
              <a:ext uri="{FF2B5EF4-FFF2-40B4-BE49-F238E27FC236}">
                <a16:creationId xmlns:a16="http://schemas.microsoft.com/office/drawing/2014/main" id="{953613A3-6314-DE1F-1983-804FFE3FD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55D35-2A08-BF31-47F3-1193B79F93A6}"/>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45431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CF5AB-8C71-384B-3CA5-8569207D2F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C54CB-2C76-6522-0F0C-6960866E7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305C9-CBDB-9F33-FA54-2CEAA7CBB309}"/>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5" name="Footer Placeholder 4">
            <a:extLst>
              <a:ext uri="{FF2B5EF4-FFF2-40B4-BE49-F238E27FC236}">
                <a16:creationId xmlns:a16="http://schemas.microsoft.com/office/drawing/2014/main" id="{B31E09AE-FF19-A3DC-F346-7E573EB58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6F263-1289-54D9-E4A5-ED08DE9B8A50}"/>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79220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658B-99D3-FE2A-B562-3142AAC0E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789AD-265A-513D-9332-835FF02D3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CEDF6-C9E9-1A5D-1AD1-BB4C4542F5C4}"/>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5" name="Footer Placeholder 4">
            <a:extLst>
              <a:ext uri="{FF2B5EF4-FFF2-40B4-BE49-F238E27FC236}">
                <a16:creationId xmlns:a16="http://schemas.microsoft.com/office/drawing/2014/main" id="{0B10B1C1-6E17-0125-F981-7DE9EBC0C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127C3-CCC2-0F01-3C5E-1093FBD209A1}"/>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374208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C07F-521A-0AED-C88E-02E2A1BE6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62D46-229D-EE08-2340-4AE4F0A473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0CE62-1DD4-8CB2-7AF1-A07138A4DA26}"/>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5" name="Footer Placeholder 4">
            <a:extLst>
              <a:ext uri="{FF2B5EF4-FFF2-40B4-BE49-F238E27FC236}">
                <a16:creationId xmlns:a16="http://schemas.microsoft.com/office/drawing/2014/main" id="{95A6EA24-7C39-7C11-CCB2-94F4BE809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23C2D-E443-94E6-3F9D-09DC9D30CAD1}"/>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53832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77FF-BE56-0904-5F0C-D2950E59A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FA0DD-4EA2-ED65-E8B1-37A3FD4ED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B9678E-C14F-F9F9-1EFE-D060515795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8A00EC-0696-0F94-922D-70488E82A3C4}"/>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6" name="Footer Placeholder 5">
            <a:extLst>
              <a:ext uri="{FF2B5EF4-FFF2-40B4-BE49-F238E27FC236}">
                <a16:creationId xmlns:a16="http://schemas.microsoft.com/office/drawing/2014/main" id="{84BD1A9B-FD2E-1140-793F-9BA9E6361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A4D11-A8E3-6072-C2E1-20C28767BDAD}"/>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185714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0390-EFAC-7BDA-260E-A6F0B95842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467C64-5CCC-9E51-5A94-0C059EA55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187091-4B3F-5F5F-55F4-02FC98D48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9DE20-C331-7E44-0B49-0BF7930C2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F3ACC-3D57-69D7-D1ED-7171AC26C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759D73-4B30-FEF0-1789-5F26F7EBCADC}"/>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8" name="Footer Placeholder 7">
            <a:extLst>
              <a:ext uri="{FF2B5EF4-FFF2-40B4-BE49-F238E27FC236}">
                <a16:creationId xmlns:a16="http://schemas.microsoft.com/office/drawing/2014/main" id="{08DC75F2-E041-FAC3-F06A-61B987F9B1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824A8-3445-9655-C2D0-2CD34C39AF5D}"/>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400277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E16F-D2BC-9DFB-D574-21E405537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0DF38-6EB1-B4E8-EC84-072528DBAB6F}"/>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4" name="Footer Placeholder 3">
            <a:extLst>
              <a:ext uri="{FF2B5EF4-FFF2-40B4-BE49-F238E27FC236}">
                <a16:creationId xmlns:a16="http://schemas.microsoft.com/office/drawing/2014/main" id="{E786EADA-F2BF-7C6C-5FEE-2401A36C6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E9DED-6D3E-C7C2-2D55-5B4C16BB2F61}"/>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97728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5FDA7-0381-05E4-53B9-508BA1690993}"/>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3" name="Footer Placeholder 2">
            <a:extLst>
              <a:ext uri="{FF2B5EF4-FFF2-40B4-BE49-F238E27FC236}">
                <a16:creationId xmlns:a16="http://schemas.microsoft.com/office/drawing/2014/main" id="{60E448FA-52A3-5BCE-9FF2-8451BF2F8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F8C224-6171-717A-7E54-4E2A7E7A8751}"/>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362874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182F-3CEE-5B44-8860-613F62DB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E10F68-E982-D1E3-D083-C153C9D4A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ACB75A-E752-8F69-32CE-CFB12A60A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865EF-8EB8-8710-5232-F1C43439BF20}"/>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6" name="Footer Placeholder 5">
            <a:extLst>
              <a:ext uri="{FF2B5EF4-FFF2-40B4-BE49-F238E27FC236}">
                <a16:creationId xmlns:a16="http://schemas.microsoft.com/office/drawing/2014/main" id="{505EEFB9-E028-94F9-494F-1D8E845A4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3FFCA-E944-4AB3-F4BE-207858671B67}"/>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240765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A625-6075-57B1-CA40-345B06713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5E5F3-017D-4C18-1B22-AD76AFF077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512DC1-4560-F65E-6098-B49E381F3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26674-7579-8162-967E-43368DE3F64A}"/>
              </a:ext>
            </a:extLst>
          </p:cNvPr>
          <p:cNvSpPr>
            <a:spLocks noGrp="1"/>
          </p:cNvSpPr>
          <p:nvPr>
            <p:ph type="dt" sz="half" idx="10"/>
          </p:nvPr>
        </p:nvSpPr>
        <p:spPr/>
        <p:txBody>
          <a:bodyPr/>
          <a:lstStyle/>
          <a:p>
            <a:fld id="{EF353F92-530E-2848-8235-55246A14F906}" type="datetimeFigureOut">
              <a:rPr lang="en-US" smtClean="0"/>
              <a:t>4/10/26</a:t>
            </a:fld>
            <a:endParaRPr lang="en-US"/>
          </a:p>
        </p:txBody>
      </p:sp>
      <p:sp>
        <p:nvSpPr>
          <p:cNvPr id="6" name="Footer Placeholder 5">
            <a:extLst>
              <a:ext uri="{FF2B5EF4-FFF2-40B4-BE49-F238E27FC236}">
                <a16:creationId xmlns:a16="http://schemas.microsoft.com/office/drawing/2014/main" id="{6B4027CC-5ED3-0D69-797C-3FCB25DEE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4B9C0-CAD8-C0E3-DA6B-4511E976CA29}"/>
              </a:ext>
            </a:extLst>
          </p:cNvPr>
          <p:cNvSpPr>
            <a:spLocks noGrp="1"/>
          </p:cNvSpPr>
          <p:nvPr>
            <p:ph type="sldNum" sz="quarter" idx="12"/>
          </p:nvPr>
        </p:nvSpPr>
        <p:spPr/>
        <p:txBody>
          <a:bodyPr/>
          <a:lstStyle/>
          <a:p>
            <a:fld id="{995BF965-63DE-2C46-99C6-D905B3C2F260}" type="slidenum">
              <a:rPr lang="en-US" smtClean="0"/>
              <a:t>‹#›</a:t>
            </a:fld>
            <a:endParaRPr lang="en-US"/>
          </a:p>
        </p:txBody>
      </p:sp>
    </p:spTree>
    <p:extLst>
      <p:ext uri="{BB962C8B-B14F-4D97-AF65-F5344CB8AC3E}">
        <p14:creationId xmlns:p14="http://schemas.microsoft.com/office/powerpoint/2010/main" val="8770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39C8F-4143-396A-F230-600D1F99B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268273-C133-6DE8-ECEC-C82B012D7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781A8-87D2-E0A7-0B07-A4464AB8F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353F92-530E-2848-8235-55246A14F906}" type="datetimeFigureOut">
              <a:rPr lang="en-US" smtClean="0"/>
              <a:t>4/10/26</a:t>
            </a:fld>
            <a:endParaRPr lang="en-US"/>
          </a:p>
        </p:txBody>
      </p:sp>
      <p:sp>
        <p:nvSpPr>
          <p:cNvPr id="5" name="Footer Placeholder 4">
            <a:extLst>
              <a:ext uri="{FF2B5EF4-FFF2-40B4-BE49-F238E27FC236}">
                <a16:creationId xmlns:a16="http://schemas.microsoft.com/office/drawing/2014/main" id="{DF2650A1-B598-2092-7A9B-45F516D6D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E77DF4-76E4-0DE9-BA17-70064C143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5BF965-63DE-2C46-99C6-D905B3C2F260}" type="slidenum">
              <a:rPr lang="en-US" smtClean="0"/>
              <a:t>‹#›</a:t>
            </a:fld>
            <a:endParaRPr lang="en-US"/>
          </a:p>
        </p:txBody>
      </p:sp>
    </p:spTree>
    <p:extLst>
      <p:ext uri="{BB962C8B-B14F-4D97-AF65-F5344CB8AC3E}">
        <p14:creationId xmlns:p14="http://schemas.microsoft.com/office/powerpoint/2010/main" val="338139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TLO@Caltech.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575B8-ED4D-96BA-C53A-58DF7099298C}"/>
              </a:ext>
            </a:extLst>
          </p:cNvPr>
          <p:cNvSpPr>
            <a:spLocks noGrp="1"/>
          </p:cNvSpPr>
          <p:nvPr>
            <p:ph type="ctrTitle"/>
          </p:nvPr>
        </p:nvSpPr>
        <p:spPr>
          <a:xfrm>
            <a:off x="1043647" y="1967265"/>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Lunch</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Info Session </a:t>
            </a:r>
          </a:p>
        </p:txBody>
      </p:sp>
      <p:pic>
        <p:nvPicPr>
          <p:cNvPr id="4" name="Picture 3" descr="A poster of a certificate&#10;&#10;AI-generated content may be incorrect.">
            <a:extLst>
              <a:ext uri="{FF2B5EF4-FFF2-40B4-BE49-F238E27FC236}">
                <a16:creationId xmlns:a16="http://schemas.microsoft.com/office/drawing/2014/main" id="{32167583-68A9-95EF-0F70-488C6A4F4AAF}"/>
              </a:ext>
            </a:extLst>
          </p:cNvPr>
          <p:cNvPicPr>
            <a:picLocks noChangeAspect="1"/>
          </p:cNvPicPr>
          <p:nvPr/>
        </p:nvPicPr>
        <p:blipFill>
          <a:blip r:embed="rId3"/>
          <a:stretch>
            <a:fillRect/>
          </a:stretch>
        </p:blipFill>
        <p:spPr>
          <a:xfrm>
            <a:off x="5730563" y="280965"/>
            <a:ext cx="4706311" cy="6296069"/>
          </a:xfrm>
          <a:prstGeom prst="rect">
            <a:avLst/>
          </a:prstGeom>
          <a:ln w="38100">
            <a:solidFill>
              <a:schemeClr val="accent2">
                <a:lumMod val="75000"/>
              </a:schemeClr>
            </a:solidFill>
          </a:ln>
        </p:spPr>
      </p:pic>
      <p:sp>
        <p:nvSpPr>
          <p:cNvPr id="5" name="Rounded Rectangle 4">
            <a:extLst>
              <a:ext uri="{FF2B5EF4-FFF2-40B4-BE49-F238E27FC236}">
                <a16:creationId xmlns:a16="http://schemas.microsoft.com/office/drawing/2014/main" id="{7051A61A-F680-4FCE-40AA-7ED1C3821AFF}"/>
              </a:ext>
            </a:extLst>
          </p:cNvPr>
          <p:cNvSpPr/>
          <p:nvPr/>
        </p:nvSpPr>
        <p:spPr>
          <a:xfrm>
            <a:off x="590843" y="5190978"/>
            <a:ext cx="3981157" cy="138605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Please sign in &amp;</a:t>
            </a:r>
          </a:p>
          <a:p>
            <a:pPr algn="ctr"/>
            <a:r>
              <a:rPr lang="en-US" sz="2800" b="1" dirty="0"/>
              <a:t> help yourself to lunch </a:t>
            </a:r>
          </a:p>
        </p:txBody>
      </p:sp>
    </p:spTree>
    <p:extLst>
      <p:ext uri="{BB962C8B-B14F-4D97-AF65-F5344CB8AC3E}">
        <p14:creationId xmlns:p14="http://schemas.microsoft.com/office/powerpoint/2010/main" val="202270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D55-57E0-B3D1-27E4-36B4C14D34EB}"/>
              </a:ext>
            </a:extLst>
          </p:cNvPr>
          <p:cNvSpPr>
            <a:spLocks noGrp="1"/>
          </p:cNvSpPr>
          <p:nvPr>
            <p:ph type="title"/>
          </p:nvPr>
        </p:nvSpPr>
        <p:spPr/>
        <p:txBody>
          <a:bodyPr>
            <a:normAutofit fontScale="90000"/>
          </a:bodyPr>
          <a:lstStyle/>
          <a:p>
            <a:pPr marL="0" indent="0" algn="ctr"/>
            <a:r>
              <a:rPr lang="en-US" sz="4000" b="1" dirty="0">
                <a:solidFill>
                  <a:schemeClr val="tx2"/>
                </a:solidFill>
              </a:rPr>
              <a:t>UG Certificate in Teaching &amp; Learning</a:t>
            </a:r>
            <a:br>
              <a:rPr lang="en-US" sz="4000" dirty="0">
                <a:solidFill>
                  <a:schemeClr val="tx2"/>
                </a:solidFill>
              </a:rPr>
            </a:br>
            <a:r>
              <a:rPr lang="en-US" sz="4000" b="1" dirty="0">
                <a:solidFill>
                  <a:schemeClr val="tx2"/>
                </a:solidFill>
              </a:rPr>
              <a:t>- Planning Form-</a:t>
            </a:r>
            <a:br>
              <a:rPr lang="en-US" dirty="0"/>
            </a:br>
            <a:endParaRPr lang="en-US" dirty="0"/>
          </a:p>
        </p:txBody>
      </p:sp>
      <p:sp>
        <p:nvSpPr>
          <p:cNvPr id="3" name="Content Placeholder 2">
            <a:extLst>
              <a:ext uri="{FF2B5EF4-FFF2-40B4-BE49-F238E27FC236}">
                <a16:creationId xmlns:a16="http://schemas.microsoft.com/office/drawing/2014/main" id="{D26D0865-F786-1AE3-0846-08F4D5E9F04C}"/>
              </a:ext>
            </a:extLst>
          </p:cNvPr>
          <p:cNvSpPr>
            <a:spLocks noGrp="1"/>
          </p:cNvSpPr>
          <p:nvPr>
            <p:ph idx="1"/>
          </p:nvPr>
        </p:nvSpPr>
        <p:spPr>
          <a:xfrm>
            <a:off x="353450" y="1406769"/>
            <a:ext cx="11485099" cy="5331656"/>
          </a:xfrm>
          <a:ln w="38100">
            <a:solidFill>
              <a:schemeClr val="accent2">
                <a:lumMod val="75000"/>
              </a:schemeClr>
            </a:solidFill>
          </a:ln>
        </p:spPr>
        <p:txBody>
          <a:bodyPr>
            <a:normAutofit fontScale="25000" lnSpcReduction="20000"/>
          </a:bodyPr>
          <a:lstStyle/>
          <a:p>
            <a:pPr marL="0" indent="0">
              <a:buNone/>
            </a:pPr>
            <a:r>
              <a:rPr lang="en-US" sz="4800" dirty="0"/>
              <a:t>This form is intended to serve as an initial record of how you plan to complete the </a:t>
            </a:r>
            <a:r>
              <a:rPr lang="en-US" sz="4800" b="1" dirty="0"/>
              <a:t>UG Certificate in Teaching &amp; Learning</a:t>
            </a:r>
            <a:r>
              <a:rPr lang="en-US" sz="4800" dirty="0"/>
              <a:t>.  This form is not binding and may change as you progress through program (though all major changes must be approved by CTLO staff). This form must be completed and uploaded to Canvas prior to your initial meeting with a CTLO Staff Member. </a:t>
            </a:r>
          </a:p>
          <a:p>
            <a:pPr marL="0" indent="0">
              <a:buNone/>
            </a:pPr>
            <a:r>
              <a:rPr lang="en-US" sz="5600" b="1" dirty="0"/>
              <a:t>Name: </a:t>
            </a:r>
          </a:p>
          <a:p>
            <a:pPr marL="0" indent="0">
              <a:buNone/>
            </a:pPr>
            <a:r>
              <a:rPr lang="en-US" sz="5600" b="1" dirty="0"/>
              <a:t>Email: </a:t>
            </a:r>
          </a:p>
          <a:p>
            <a:pPr marL="0" indent="0">
              <a:buNone/>
            </a:pPr>
            <a:r>
              <a:rPr lang="en-US" sz="5600" b="1" dirty="0"/>
              <a:t>Division:</a:t>
            </a:r>
          </a:p>
          <a:p>
            <a:pPr marL="0" indent="0">
              <a:buNone/>
            </a:pPr>
            <a:r>
              <a:rPr lang="en-US" sz="5600" b="1" dirty="0"/>
              <a:t>Date of initial CTLO meeting: </a:t>
            </a:r>
          </a:p>
          <a:p>
            <a:pPr marL="0" indent="0">
              <a:buNone/>
            </a:pPr>
            <a:r>
              <a:rPr lang="en-US" sz="5600" b="1" dirty="0"/>
              <a:t>Expected Graduation: </a:t>
            </a:r>
          </a:p>
          <a:p>
            <a:pPr marL="0" indent="0">
              <a:buNone/>
            </a:pPr>
            <a:r>
              <a:rPr lang="en-US" sz="4800" dirty="0"/>
              <a:t> </a:t>
            </a:r>
          </a:p>
          <a:p>
            <a:pPr marL="0" indent="0">
              <a:buNone/>
            </a:pPr>
            <a:r>
              <a:rPr lang="en-US" sz="5600" b="1" dirty="0"/>
              <a:t>Background</a:t>
            </a:r>
            <a:endParaRPr lang="en-US" sz="4800" b="1" dirty="0"/>
          </a:p>
          <a:p>
            <a:pPr marL="0" indent="0">
              <a:buNone/>
            </a:pPr>
            <a:r>
              <a:rPr lang="en-US" sz="4800" dirty="0"/>
              <a:t>Why are you interested in the UG Certificate in Teaching &amp; Learning? What are your personal goals for the program?</a:t>
            </a:r>
          </a:p>
          <a:p>
            <a:pPr marL="0" indent="0">
              <a:buNone/>
            </a:pPr>
            <a:r>
              <a:rPr lang="en-US" sz="4800" dirty="0"/>
              <a:t>  </a:t>
            </a:r>
          </a:p>
          <a:p>
            <a:pPr marL="0" indent="0">
              <a:buNone/>
            </a:pPr>
            <a:r>
              <a:rPr lang="en-US" sz="4800" dirty="0"/>
              <a:t>What teaching experiences have you had so far (TA, outreach, tutor, </a:t>
            </a:r>
            <a:r>
              <a:rPr lang="en-US" sz="4800" dirty="0" err="1"/>
              <a:t>etc</a:t>
            </a:r>
            <a:r>
              <a:rPr lang="en-US" sz="4800" dirty="0"/>
              <a:t>)? Please give a brief (2-4 sentence) description of each experience, including your responsibilities, your audience, and any accomplishments you wish to mention.   </a:t>
            </a:r>
          </a:p>
          <a:p>
            <a:pPr marL="0" indent="0">
              <a:buNone/>
            </a:pPr>
            <a:r>
              <a:rPr lang="en-US" sz="4800" dirty="0"/>
              <a:t> </a:t>
            </a:r>
          </a:p>
          <a:p>
            <a:pPr marL="0" indent="0">
              <a:buNone/>
            </a:pPr>
            <a:r>
              <a:rPr lang="en-US" sz="4800" dirty="0"/>
              <a:t> Have you previously incorporated pedagogy, best practices, or other teaching strategies into your teaching experiences? If yes, please describe briefly. </a:t>
            </a:r>
          </a:p>
          <a:p>
            <a:pPr marL="0" indent="0">
              <a:buNone/>
            </a:pPr>
            <a:r>
              <a:rPr lang="en-US" sz="4800" dirty="0"/>
              <a:t> </a:t>
            </a:r>
          </a:p>
          <a:p>
            <a:pPr marL="0" indent="0">
              <a:buNone/>
            </a:pPr>
            <a:r>
              <a:rPr lang="en-US" sz="4800" dirty="0"/>
              <a:t> </a:t>
            </a:r>
            <a:r>
              <a:rPr lang="en-US" sz="5600" b="1" dirty="0"/>
              <a:t>Learn</a:t>
            </a:r>
            <a:endParaRPr lang="en-US" sz="4800" b="1" dirty="0"/>
          </a:p>
          <a:p>
            <a:pPr marL="0" indent="0">
              <a:buNone/>
            </a:pPr>
            <a:r>
              <a:rPr lang="en-US" sz="4800" dirty="0"/>
              <a:t>How do you plan to fulfill the </a:t>
            </a:r>
            <a:r>
              <a:rPr lang="en-US" sz="4800" b="1" dirty="0"/>
              <a:t>“learn” requirements </a:t>
            </a:r>
            <a:r>
              <a:rPr lang="en-US" sz="4800" dirty="0"/>
              <a:t>of the certificate? When will you do this?</a:t>
            </a:r>
          </a:p>
          <a:p>
            <a:pPr marL="0" indent="0">
              <a:buNone/>
            </a:pPr>
            <a:r>
              <a:rPr lang="en-US" sz="4800" dirty="0"/>
              <a:t> </a:t>
            </a:r>
          </a:p>
          <a:p>
            <a:pPr marL="0" indent="0">
              <a:buNone/>
            </a:pPr>
            <a:r>
              <a:rPr lang="en-US" sz="4800" dirty="0"/>
              <a:t> </a:t>
            </a:r>
            <a:r>
              <a:rPr lang="en-US" sz="5600" b="1" dirty="0"/>
              <a:t>Apply</a:t>
            </a:r>
            <a:endParaRPr lang="en-US" sz="4800" b="1" dirty="0"/>
          </a:p>
          <a:p>
            <a:pPr marL="0" indent="0">
              <a:buNone/>
            </a:pPr>
            <a:r>
              <a:rPr lang="en-US" sz="4800" dirty="0"/>
              <a:t>How do you plan to fulfill the </a:t>
            </a:r>
            <a:r>
              <a:rPr lang="en-US" sz="4800" b="1" dirty="0"/>
              <a:t>50 “apply” points </a:t>
            </a:r>
            <a:r>
              <a:rPr lang="en-US" sz="4800" dirty="0"/>
              <a:t>of the certificate? Please include expected dates or date ranges for teaching experiences, if possible (e.g. Spring 2027). </a:t>
            </a:r>
          </a:p>
          <a:p>
            <a:endParaRPr lang="en-US" dirty="0"/>
          </a:p>
        </p:txBody>
      </p:sp>
    </p:spTree>
    <p:extLst>
      <p:ext uri="{BB962C8B-B14F-4D97-AF65-F5344CB8AC3E}">
        <p14:creationId xmlns:p14="http://schemas.microsoft.com/office/powerpoint/2010/main" val="326637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C431-93D1-BEEA-DA70-8D4E58904F5C}"/>
              </a:ext>
            </a:extLst>
          </p:cNvPr>
          <p:cNvSpPr>
            <a:spLocks noGrp="1"/>
          </p:cNvSpPr>
          <p:nvPr>
            <p:ph type="title"/>
          </p:nvPr>
        </p:nvSpPr>
        <p:spPr>
          <a:xfrm>
            <a:off x="838200" y="1110712"/>
            <a:ext cx="10515600" cy="1325563"/>
          </a:xfrm>
          <a:ln w="38100">
            <a:solidFill>
              <a:schemeClr val="accent2">
                <a:lumMod val="75000"/>
              </a:schemeClr>
            </a:solidFill>
          </a:ln>
        </p:spPr>
        <p:txBody>
          <a:bodyPr>
            <a:normAutofit fontScale="90000"/>
          </a:bodyPr>
          <a:lstStyle/>
          <a:p>
            <a:r>
              <a:rPr lang="en-US" dirty="0"/>
              <a:t>Can I use experiences I’ve already completed as my ‘Apply’ points? I’ve already been a PAC, TA, etc.</a:t>
            </a:r>
          </a:p>
        </p:txBody>
      </p:sp>
      <p:sp>
        <p:nvSpPr>
          <p:cNvPr id="3" name="Content Placeholder 2">
            <a:extLst>
              <a:ext uri="{FF2B5EF4-FFF2-40B4-BE49-F238E27FC236}">
                <a16:creationId xmlns:a16="http://schemas.microsoft.com/office/drawing/2014/main" id="{7E63B915-2D46-9C3D-E692-EB11CDD3F319}"/>
              </a:ext>
            </a:extLst>
          </p:cNvPr>
          <p:cNvSpPr>
            <a:spLocks noGrp="1"/>
          </p:cNvSpPr>
          <p:nvPr>
            <p:ph idx="1"/>
          </p:nvPr>
        </p:nvSpPr>
        <p:spPr>
          <a:xfrm>
            <a:off x="5423681" y="3097994"/>
            <a:ext cx="1344637" cy="662012"/>
          </a:xfrm>
          <a:ln w="38100">
            <a:solidFill>
              <a:schemeClr val="accent2">
                <a:lumMod val="75000"/>
              </a:schemeClr>
            </a:solidFill>
          </a:ln>
        </p:spPr>
        <p:txBody>
          <a:bodyPr/>
          <a:lstStyle/>
          <a:p>
            <a:r>
              <a:rPr lang="en-US" dirty="0"/>
              <a:t>No.</a:t>
            </a:r>
          </a:p>
        </p:txBody>
      </p:sp>
      <p:sp>
        <p:nvSpPr>
          <p:cNvPr id="4" name="Content Placeholder 4">
            <a:extLst>
              <a:ext uri="{FF2B5EF4-FFF2-40B4-BE49-F238E27FC236}">
                <a16:creationId xmlns:a16="http://schemas.microsoft.com/office/drawing/2014/main" id="{F867621E-6564-FE1F-21E2-E2A923EE936E}"/>
              </a:ext>
            </a:extLst>
          </p:cNvPr>
          <p:cNvSpPr txBox="1">
            <a:spLocks/>
          </p:cNvSpPr>
          <p:nvPr/>
        </p:nvSpPr>
        <p:spPr>
          <a:xfrm>
            <a:off x="2683001" y="4327940"/>
            <a:ext cx="6825996" cy="2117186"/>
          </a:xfrm>
          <a:prstGeom prst="rect">
            <a:avLst/>
          </a:prstGeom>
          <a:ln w="38100">
            <a:solidFill>
              <a:schemeClr val="accent2">
                <a:lumMod val="75000"/>
              </a:schemeClr>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r>
              <a:rPr lang="en-US"/>
              <a:t>Through </a:t>
            </a:r>
            <a:r>
              <a:rPr lang="en-US" b="1"/>
              <a:t>reflective practice</a:t>
            </a:r>
            <a:r>
              <a:rPr lang="en-US"/>
              <a:t>, participants develop the ability to critically evaluate and continuously improve their own teaching approaches.</a:t>
            </a:r>
          </a:p>
          <a:p>
            <a:r>
              <a:rPr lang="en-US"/>
              <a:t>Become a ‘</a:t>
            </a:r>
            <a:r>
              <a:rPr lang="en-US" b="1"/>
              <a:t>reflective practitioner</a:t>
            </a:r>
            <a:r>
              <a:rPr lang="en-US"/>
              <a:t>’: You must </a:t>
            </a:r>
            <a:r>
              <a:rPr lang="en-US" i="1"/>
              <a:t>purposefully</a:t>
            </a:r>
            <a:r>
              <a:rPr lang="en-US"/>
              <a:t> </a:t>
            </a:r>
            <a:r>
              <a:rPr lang="en-US" i="1"/>
              <a:t>apply</a:t>
            </a:r>
            <a:r>
              <a:rPr lang="en-US"/>
              <a:t> what you’ve learned, and </a:t>
            </a:r>
            <a:r>
              <a:rPr lang="en-US" i="1"/>
              <a:t>thoughtfully</a:t>
            </a:r>
            <a:r>
              <a:rPr lang="en-US"/>
              <a:t> </a:t>
            </a:r>
            <a:r>
              <a:rPr lang="en-US" i="1"/>
              <a:t>reflect</a:t>
            </a:r>
            <a:r>
              <a:rPr lang="en-US"/>
              <a:t> on how it went, what you would change, etc. </a:t>
            </a:r>
          </a:p>
          <a:p>
            <a:pPr marL="0" indent="0">
              <a:buFont typeface="Arial" panose="020B0604020202020204" pitchFamily="34" charset="0"/>
              <a:buNone/>
            </a:pPr>
            <a:endParaRPr lang="en-US"/>
          </a:p>
          <a:p>
            <a:endParaRPr lang="en-US" dirty="0"/>
          </a:p>
        </p:txBody>
      </p:sp>
    </p:spTree>
    <p:extLst>
      <p:ext uri="{BB962C8B-B14F-4D97-AF65-F5344CB8AC3E}">
        <p14:creationId xmlns:p14="http://schemas.microsoft.com/office/powerpoint/2010/main" val="271853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B1773-988D-894A-3E62-06DE7667D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A84F1-B184-6E4F-8A82-A6C3FD320221}"/>
              </a:ext>
            </a:extLst>
          </p:cNvPr>
          <p:cNvSpPr>
            <a:spLocks noGrp="1"/>
          </p:cNvSpPr>
          <p:nvPr>
            <p:ph type="title"/>
          </p:nvPr>
        </p:nvSpPr>
        <p:spPr>
          <a:xfrm>
            <a:off x="838198" y="575174"/>
            <a:ext cx="10515600" cy="1325563"/>
          </a:xfrm>
        </p:spPr>
        <p:txBody>
          <a:bodyPr>
            <a:normAutofit fontScale="90000"/>
          </a:bodyPr>
          <a:lstStyle/>
          <a:p>
            <a:pPr algn="ctr"/>
            <a:r>
              <a:rPr lang="en-US" sz="3600" b="1" dirty="0">
                <a:solidFill>
                  <a:schemeClr val="tx2"/>
                </a:solidFill>
              </a:rPr>
              <a:t>UG Certificate in Teaching &amp; Learning</a:t>
            </a:r>
            <a:br>
              <a:rPr lang="en-US" sz="4000" dirty="0"/>
            </a:br>
            <a:r>
              <a:rPr lang="en-US" sz="3100" b="1" dirty="0">
                <a:solidFill>
                  <a:schemeClr val="tx2"/>
                </a:solidFill>
              </a:rPr>
              <a:t>- Apply Points Form-</a:t>
            </a:r>
            <a:br>
              <a:rPr lang="en-US" sz="3100" b="1" dirty="0">
                <a:solidFill>
                  <a:schemeClr val="tx2"/>
                </a:solidFill>
              </a:rPr>
            </a:br>
            <a:r>
              <a:rPr lang="en-US" sz="2200" b="1" dirty="0">
                <a:solidFill>
                  <a:schemeClr val="tx2"/>
                </a:solidFill>
                <a:highlight>
                  <a:srgbClr val="FFFF00"/>
                </a:highlight>
              </a:rPr>
              <a:t>*To be completed BEFORE the start of the ‘Apply’ experience</a:t>
            </a:r>
            <a:br>
              <a:rPr lang="en-US" dirty="0">
                <a:solidFill>
                  <a:schemeClr val="tx2"/>
                </a:solidFill>
              </a:rPr>
            </a:br>
            <a:br>
              <a:rPr lang="en-US" dirty="0"/>
            </a:br>
            <a:endParaRPr lang="en-US" dirty="0"/>
          </a:p>
        </p:txBody>
      </p:sp>
      <p:sp>
        <p:nvSpPr>
          <p:cNvPr id="3" name="Content Placeholder 2">
            <a:extLst>
              <a:ext uri="{FF2B5EF4-FFF2-40B4-BE49-F238E27FC236}">
                <a16:creationId xmlns:a16="http://schemas.microsoft.com/office/drawing/2014/main" id="{F33D96BF-47A6-8D4A-6624-AB4A274EE443}"/>
              </a:ext>
            </a:extLst>
          </p:cNvPr>
          <p:cNvSpPr>
            <a:spLocks noGrp="1"/>
          </p:cNvSpPr>
          <p:nvPr>
            <p:ph idx="1"/>
          </p:nvPr>
        </p:nvSpPr>
        <p:spPr>
          <a:xfrm>
            <a:off x="353450" y="1465383"/>
            <a:ext cx="11485099" cy="5202701"/>
          </a:xfrm>
          <a:ln w="38100">
            <a:solidFill>
              <a:schemeClr val="accent2">
                <a:lumMod val="75000"/>
              </a:schemeClr>
            </a:solidFill>
          </a:ln>
        </p:spPr>
        <p:txBody>
          <a:bodyPr>
            <a:normAutofit fontScale="92500"/>
          </a:bodyPr>
          <a:lstStyle/>
          <a:p>
            <a:endParaRPr lang="en-US" sz="2400" dirty="0"/>
          </a:p>
          <a:p>
            <a:r>
              <a:rPr lang="en-US" sz="2400" dirty="0"/>
              <a:t>What is your chosen teaching experience?</a:t>
            </a:r>
          </a:p>
          <a:p>
            <a:pPr marL="0" indent="0">
              <a:buNone/>
            </a:pPr>
            <a:endParaRPr lang="en-US" sz="2400" dirty="0"/>
          </a:p>
          <a:p>
            <a:r>
              <a:rPr lang="en-US" sz="2400" dirty="0"/>
              <a:t>What is your role in this experience? What are your responsibilities? </a:t>
            </a:r>
          </a:p>
          <a:p>
            <a:pPr marL="0" indent="0">
              <a:buNone/>
            </a:pPr>
            <a:endParaRPr lang="en-US" sz="2400" dirty="0"/>
          </a:p>
          <a:p>
            <a:r>
              <a:rPr lang="en-US" sz="2400" dirty="0"/>
              <a:t>Who are your students? What are their backgrounds (e.g. year in program), what are their goals (major v. non-major), and will you have a mix of students? What opportunities does the makeup of your students offer you as a teacher? </a:t>
            </a:r>
          </a:p>
          <a:p>
            <a:pPr marL="0" indent="0">
              <a:buNone/>
            </a:pPr>
            <a:endParaRPr lang="en-US" sz="2400" dirty="0"/>
          </a:p>
          <a:p>
            <a:r>
              <a:rPr lang="en-US" sz="2400" dirty="0"/>
              <a:t>Broadly speaking, what are your pedagogy or best practice-based goals for this experience? </a:t>
            </a:r>
          </a:p>
          <a:p>
            <a:pPr marL="0" indent="0">
              <a:buNone/>
            </a:pPr>
            <a:r>
              <a:rPr lang="en-US" sz="2400" dirty="0"/>
              <a:t> </a:t>
            </a:r>
          </a:p>
          <a:p>
            <a:r>
              <a:rPr lang="en-US" sz="2400" dirty="0"/>
              <a:t>Specifically, what methods would you like to incorporate to achieve these goals? Are there any resources you will need to do this?</a:t>
            </a:r>
          </a:p>
          <a:p>
            <a:endParaRPr lang="en-US" dirty="0"/>
          </a:p>
        </p:txBody>
      </p:sp>
    </p:spTree>
    <p:extLst>
      <p:ext uri="{BB962C8B-B14F-4D97-AF65-F5344CB8AC3E}">
        <p14:creationId xmlns:p14="http://schemas.microsoft.com/office/powerpoint/2010/main" val="54254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BEB61-9602-658F-5A5C-9D0DE3CC788A}"/>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480AA-2C98-6D6C-D372-E99F4CB0F77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Outreach Options </a:t>
            </a:r>
          </a:p>
        </p:txBody>
      </p:sp>
      <p:pic>
        <p:nvPicPr>
          <p:cNvPr id="6" name="Picture 5">
            <a:extLst>
              <a:ext uri="{FF2B5EF4-FFF2-40B4-BE49-F238E27FC236}">
                <a16:creationId xmlns:a16="http://schemas.microsoft.com/office/drawing/2014/main" id="{9623FC29-704D-30D8-A22D-E4652B492E3D}"/>
              </a:ext>
            </a:extLst>
          </p:cNvPr>
          <p:cNvPicPr>
            <a:picLocks noChangeAspect="1"/>
          </p:cNvPicPr>
          <p:nvPr/>
        </p:nvPicPr>
        <p:blipFill>
          <a:blip r:embed="rId3"/>
          <a:stretch>
            <a:fillRect/>
          </a:stretch>
        </p:blipFill>
        <p:spPr>
          <a:xfrm>
            <a:off x="5375948" y="68537"/>
            <a:ext cx="5977852" cy="6720925"/>
          </a:xfrm>
          <a:prstGeom prst="rect">
            <a:avLst/>
          </a:prstGeom>
          <a:ln w="38100">
            <a:solidFill>
              <a:schemeClr val="accent2">
                <a:lumMod val="75000"/>
              </a:schemeClr>
            </a:solidFill>
          </a:ln>
        </p:spPr>
      </p:pic>
    </p:spTree>
    <p:extLst>
      <p:ext uri="{BB962C8B-B14F-4D97-AF65-F5344CB8AC3E}">
        <p14:creationId xmlns:p14="http://schemas.microsoft.com/office/powerpoint/2010/main" val="14444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7B45-3C34-DE5E-5400-33A6242BBA25}"/>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95D94833-26E2-D670-21B4-39980677D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02B5C-75C3-8945-7257-B126013D5CD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What questions can we answer?</a:t>
            </a:r>
          </a:p>
        </p:txBody>
      </p:sp>
      <p:pic>
        <p:nvPicPr>
          <p:cNvPr id="6" name="Picture 5">
            <a:extLst>
              <a:ext uri="{FF2B5EF4-FFF2-40B4-BE49-F238E27FC236}">
                <a16:creationId xmlns:a16="http://schemas.microsoft.com/office/drawing/2014/main" id="{1DD6CF1F-88B8-9D50-1D96-3117E3EBB107}"/>
              </a:ext>
            </a:extLst>
          </p:cNvPr>
          <p:cNvPicPr>
            <a:picLocks noChangeAspect="1"/>
          </p:cNvPicPr>
          <p:nvPr/>
        </p:nvPicPr>
        <p:blipFill>
          <a:blip r:embed="rId2"/>
          <a:stretch>
            <a:fillRect/>
          </a:stretch>
        </p:blipFill>
        <p:spPr>
          <a:xfrm>
            <a:off x="5375948" y="68537"/>
            <a:ext cx="5977852" cy="6720925"/>
          </a:xfrm>
          <a:prstGeom prst="rect">
            <a:avLst/>
          </a:prstGeom>
          <a:ln w="38100">
            <a:solidFill>
              <a:schemeClr val="accent2">
                <a:lumMod val="75000"/>
              </a:schemeClr>
            </a:solidFill>
          </a:ln>
        </p:spPr>
      </p:pic>
    </p:spTree>
    <p:extLst>
      <p:ext uri="{BB962C8B-B14F-4D97-AF65-F5344CB8AC3E}">
        <p14:creationId xmlns:p14="http://schemas.microsoft.com/office/powerpoint/2010/main" val="237235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A79B-8221-4218-F79A-BB784A975409}"/>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1018A3BC-EE48-09CD-2ED5-FC02E7037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75163-2E02-AADE-6D6F-1C76F533081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What is it?</a:t>
            </a:r>
          </a:p>
        </p:txBody>
      </p:sp>
      <p:sp>
        <p:nvSpPr>
          <p:cNvPr id="6" name="Content Placeholder 2">
            <a:extLst>
              <a:ext uri="{FF2B5EF4-FFF2-40B4-BE49-F238E27FC236}">
                <a16:creationId xmlns:a16="http://schemas.microsoft.com/office/drawing/2014/main" id="{F21B411D-8288-1E35-B66A-C56D4F999263}"/>
              </a:ext>
            </a:extLst>
          </p:cNvPr>
          <p:cNvSpPr>
            <a:spLocks noGrp="1"/>
          </p:cNvSpPr>
          <p:nvPr>
            <p:ph idx="1"/>
          </p:nvPr>
        </p:nvSpPr>
        <p:spPr>
          <a:xfrm>
            <a:off x="4848293" y="416390"/>
            <a:ext cx="6917884" cy="6078539"/>
          </a:xfrm>
          <a:ln w="38100"/>
        </p:spPr>
        <p:style>
          <a:lnRef idx="2">
            <a:schemeClr val="accent2"/>
          </a:lnRef>
          <a:fillRef idx="1">
            <a:schemeClr val="lt1"/>
          </a:fillRef>
          <a:effectRef idx="0">
            <a:schemeClr val="accent2"/>
          </a:effectRef>
          <a:fontRef idx="minor">
            <a:schemeClr val="dk1"/>
          </a:fontRef>
        </p:style>
        <p:txBody>
          <a:bodyPr>
            <a:normAutofit/>
          </a:bodyPr>
          <a:lstStyle/>
          <a:p>
            <a:endParaRPr lang="en-US" dirty="0">
              <a:solidFill>
                <a:schemeClr val="accent2">
                  <a:lumMod val="75000"/>
                </a:schemeClr>
              </a:solidFill>
            </a:endParaRPr>
          </a:p>
          <a:p>
            <a:pPr marL="0" indent="0">
              <a:buNone/>
            </a:pPr>
            <a:r>
              <a:rPr lang="en-US" dirty="0"/>
              <a:t>Catalog Description:</a:t>
            </a:r>
          </a:p>
          <a:p>
            <a:pPr marL="0" indent="0">
              <a:buNone/>
            </a:pPr>
            <a:endParaRPr lang="en-US" dirty="0"/>
          </a:p>
          <a:p>
            <a:pPr marL="0" indent="0">
              <a:buNone/>
            </a:pPr>
            <a:r>
              <a:rPr lang="en-US" dirty="0"/>
              <a:t>“The </a:t>
            </a:r>
            <a:r>
              <a:rPr lang="en-US" i="1" dirty="0"/>
              <a:t>Undergraduate Certificate in Teaching and Learning</a:t>
            </a:r>
            <a:r>
              <a:rPr lang="en-US" dirty="0"/>
              <a:t> program is designed to introduce participants to research-proven </a:t>
            </a:r>
            <a:r>
              <a:rPr lang="en-US" b="1" dirty="0"/>
              <a:t>best practices in learning and studying</a:t>
            </a:r>
            <a:r>
              <a:rPr lang="en-US" dirty="0"/>
              <a:t>. In addition to </a:t>
            </a:r>
            <a:r>
              <a:rPr lang="en-US" b="1" dirty="0"/>
              <a:t>improving their own learning strategies</a:t>
            </a:r>
            <a:r>
              <a:rPr lang="en-US" dirty="0"/>
              <a:t>, participants learn </a:t>
            </a:r>
            <a:r>
              <a:rPr lang="en-US" b="1" dirty="0"/>
              <a:t>evidence-based methods for teaching </a:t>
            </a:r>
            <a:r>
              <a:rPr lang="en-US" dirty="0"/>
              <a:t>these skills to others.”</a:t>
            </a:r>
          </a:p>
        </p:txBody>
      </p:sp>
    </p:spTree>
    <p:extLst>
      <p:ext uri="{BB962C8B-B14F-4D97-AF65-F5344CB8AC3E}">
        <p14:creationId xmlns:p14="http://schemas.microsoft.com/office/powerpoint/2010/main" val="257892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4CA8-3CB7-CC9E-4CFA-4C3F6A9611A0}"/>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82F233D7-FC08-8D56-6B64-EFA6CF7214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CE0CC-3C2C-60D3-E158-AA2538004B2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What is it?</a:t>
            </a:r>
          </a:p>
        </p:txBody>
      </p:sp>
      <p:sp>
        <p:nvSpPr>
          <p:cNvPr id="6" name="Content Placeholder 2">
            <a:extLst>
              <a:ext uri="{FF2B5EF4-FFF2-40B4-BE49-F238E27FC236}">
                <a16:creationId xmlns:a16="http://schemas.microsoft.com/office/drawing/2014/main" id="{1D99A6A9-1067-C47D-FE76-C72E7728F743}"/>
              </a:ext>
            </a:extLst>
          </p:cNvPr>
          <p:cNvSpPr>
            <a:spLocks noGrp="1"/>
          </p:cNvSpPr>
          <p:nvPr>
            <p:ph idx="1"/>
          </p:nvPr>
        </p:nvSpPr>
        <p:spPr>
          <a:xfrm>
            <a:off x="4848293" y="416390"/>
            <a:ext cx="6917884" cy="6078539"/>
          </a:xfrm>
          <a:ln w="38100"/>
        </p:spPr>
        <p:style>
          <a:lnRef idx="2">
            <a:schemeClr val="accent2"/>
          </a:lnRef>
          <a:fillRef idx="1">
            <a:schemeClr val="lt1"/>
          </a:fillRef>
          <a:effectRef idx="0">
            <a:schemeClr val="accent2"/>
          </a:effectRef>
          <a:fontRef idx="minor">
            <a:schemeClr val="dk1"/>
          </a:fontRef>
        </p:style>
        <p:txBody>
          <a:bodyPr>
            <a:normAutofit/>
          </a:bodyPr>
          <a:lstStyle/>
          <a:p>
            <a:endParaRPr lang="en-US" dirty="0">
              <a:solidFill>
                <a:schemeClr val="accent2">
                  <a:lumMod val="75000"/>
                </a:schemeClr>
              </a:solidFill>
            </a:endParaRPr>
          </a:p>
          <a:p>
            <a:r>
              <a:rPr lang="en-US" dirty="0"/>
              <a:t>The </a:t>
            </a:r>
            <a:r>
              <a:rPr lang="en-US" b="1" dirty="0"/>
              <a:t>UGTL Certificate </a:t>
            </a:r>
            <a:r>
              <a:rPr lang="en-US" dirty="0"/>
              <a:t>is designed to equip participants with </a:t>
            </a:r>
            <a:r>
              <a:rPr lang="en-US" b="1" dirty="0"/>
              <a:t>foundational knowledge </a:t>
            </a:r>
            <a:r>
              <a:rPr lang="en-US" dirty="0"/>
              <a:t>and </a:t>
            </a:r>
            <a:r>
              <a:rPr lang="en-US" b="1" dirty="0"/>
              <a:t>practical skills </a:t>
            </a:r>
            <a:r>
              <a:rPr lang="en-US" dirty="0"/>
              <a:t>essential for effective teaching and learning in higher education. </a:t>
            </a:r>
          </a:p>
          <a:p>
            <a:pPr marL="0" indent="0">
              <a:buNone/>
            </a:pPr>
            <a:endParaRPr lang="en-US" dirty="0"/>
          </a:p>
          <a:p>
            <a:r>
              <a:rPr lang="en-US" dirty="0"/>
              <a:t>The certificate also emphasizes the creation of </a:t>
            </a:r>
            <a:r>
              <a:rPr lang="en-US" b="1" dirty="0"/>
              <a:t>inclusive</a:t>
            </a:r>
            <a:r>
              <a:rPr lang="en-US" dirty="0"/>
              <a:t>, </a:t>
            </a:r>
            <a:r>
              <a:rPr lang="en-US" b="1" dirty="0"/>
              <a:t>supportive learning environments </a:t>
            </a:r>
            <a:r>
              <a:rPr lang="en-US" dirty="0"/>
              <a:t>that address diverse learner needs, ensuring equitable and student-centered educational experiences.</a:t>
            </a:r>
          </a:p>
        </p:txBody>
      </p:sp>
    </p:spTree>
    <p:extLst>
      <p:ext uri="{BB962C8B-B14F-4D97-AF65-F5344CB8AC3E}">
        <p14:creationId xmlns:p14="http://schemas.microsoft.com/office/powerpoint/2010/main" val="80143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C1A8-F784-6955-7C33-9871944F3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1F31C-0A3A-D565-F535-9AEF3D6F78F8}"/>
              </a:ext>
            </a:extLst>
          </p:cNvPr>
          <p:cNvSpPr>
            <a:spLocks noGrp="1"/>
          </p:cNvSpPr>
          <p:nvPr>
            <p:ph type="title"/>
          </p:nvPr>
        </p:nvSpPr>
        <p:spPr/>
        <p:txBody>
          <a:bodyPr>
            <a:normAutofit fontScale="90000"/>
          </a:bodyPr>
          <a:lstStyle/>
          <a:p>
            <a:r>
              <a:rPr lang="en-US" b="1" dirty="0">
                <a:solidFill>
                  <a:schemeClr val="accent2">
                    <a:lumMod val="75000"/>
                  </a:schemeClr>
                </a:solidFill>
              </a:rPr>
              <a:t>Learning Goals for Participants</a:t>
            </a:r>
            <a:br>
              <a:rPr lang="en-US" b="1" dirty="0">
                <a:solidFill>
                  <a:schemeClr val="accent2">
                    <a:lumMod val="75000"/>
                  </a:schemeClr>
                </a:solidFill>
              </a:rPr>
            </a:br>
            <a:br>
              <a:rPr lang="en-US" b="1" dirty="0"/>
            </a:br>
            <a:r>
              <a:rPr lang="en-US" sz="2800" b="1" dirty="0"/>
              <a:t>After completing the UGCTL, you will be able to:</a:t>
            </a:r>
            <a:endParaRPr lang="en-US" b="1" dirty="0"/>
          </a:p>
        </p:txBody>
      </p:sp>
      <p:graphicFrame>
        <p:nvGraphicFramePr>
          <p:cNvPr id="8" name="Content Placeholder 5">
            <a:extLst>
              <a:ext uri="{FF2B5EF4-FFF2-40B4-BE49-F238E27FC236}">
                <a16:creationId xmlns:a16="http://schemas.microsoft.com/office/drawing/2014/main" id="{0875378C-F234-9940-CC7C-B1C6972F6F90}"/>
              </a:ext>
            </a:extLst>
          </p:cNvPr>
          <p:cNvGraphicFramePr>
            <a:graphicFrameLocks noGrp="1"/>
          </p:cNvGraphicFramePr>
          <p:nvPr>
            <p:ph idx="1"/>
            <p:extLst>
              <p:ext uri="{D42A27DB-BD31-4B8C-83A1-F6EECF244321}">
                <p14:modId xmlns:p14="http://schemas.microsoft.com/office/powerpoint/2010/main" val="24663822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299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9EB27-56FC-5283-B11D-83C5E602B19A}"/>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50CA4C40-E20C-1911-91A8-03A46A3A5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A768E-999A-A3F6-0EE2-31A17E0A2AA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Why should I do it?</a:t>
            </a:r>
          </a:p>
        </p:txBody>
      </p:sp>
      <p:sp>
        <p:nvSpPr>
          <p:cNvPr id="6" name="Content Placeholder 2">
            <a:extLst>
              <a:ext uri="{FF2B5EF4-FFF2-40B4-BE49-F238E27FC236}">
                <a16:creationId xmlns:a16="http://schemas.microsoft.com/office/drawing/2014/main" id="{AF836F2F-12AD-519B-9D7E-76E36776C989}"/>
              </a:ext>
            </a:extLst>
          </p:cNvPr>
          <p:cNvSpPr>
            <a:spLocks noGrp="1"/>
          </p:cNvSpPr>
          <p:nvPr>
            <p:ph idx="1"/>
          </p:nvPr>
        </p:nvSpPr>
        <p:spPr>
          <a:xfrm>
            <a:off x="4848293" y="416390"/>
            <a:ext cx="6917884" cy="6078539"/>
          </a:xfrm>
          <a:ln w="38100"/>
        </p:spPr>
        <p:style>
          <a:lnRef idx="2">
            <a:schemeClr val="accent2"/>
          </a:lnRef>
          <a:fillRef idx="1">
            <a:schemeClr val="lt1"/>
          </a:fillRef>
          <a:effectRef idx="0">
            <a:schemeClr val="accent2"/>
          </a:effectRef>
          <a:fontRef idx="minor">
            <a:schemeClr val="dk1"/>
          </a:fontRef>
        </p:style>
        <p:txBody>
          <a:bodyPr>
            <a:normAutofit/>
          </a:bodyPr>
          <a:lstStyle/>
          <a:p>
            <a:r>
              <a:rPr lang="en-US" dirty="0"/>
              <a:t>The program prepares participants to apply established teaching and learning theories in real academic settings, enabling them to </a:t>
            </a:r>
            <a:r>
              <a:rPr lang="en-US" b="1" dirty="0"/>
              <a:t>design</a:t>
            </a:r>
            <a:r>
              <a:rPr lang="en-US" dirty="0"/>
              <a:t>, </a:t>
            </a:r>
            <a:r>
              <a:rPr lang="en-US" b="1" dirty="0"/>
              <a:t>implement</a:t>
            </a:r>
            <a:r>
              <a:rPr lang="en-US" dirty="0"/>
              <a:t>, and </a:t>
            </a:r>
            <a:r>
              <a:rPr lang="en-US" b="1" dirty="0"/>
              <a:t>assess</a:t>
            </a:r>
            <a:r>
              <a:rPr lang="en-US" dirty="0"/>
              <a:t> instructional strategies that actively </a:t>
            </a:r>
            <a:r>
              <a:rPr lang="en-US" b="1" dirty="0"/>
              <a:t>promote student engagement </a:t>
            </a:r>
            <a:r>
              <a:rPr lang="en-US" dirty="0"/>
              <a:t>and </a:t>
            </a:r>
            <a:r>
              <a:rPr lang="en-US" b="1" dirty="0"/>
              <a:t>meaningful learning</a:t>
            </a:r>
            <a:r>
              <a:rPr lang="en-US" dirty="0"/>
              <a:t>.</a:t>
            </a:r>
          </a:p>
          <a:p>
            <a:pPr marL="0" indent="0">
              <a:buNone/>
            </a:pPr>
            <a:endParaRPr lang="en-US" dirty="0"/>
          </a:p>
          <a:p>
            <a:r>
              <a:rPr lang="en-US" dirty="0"/>
              <a:t>Become a more effective </a:t>
            </a:r>
            <a:r>
              <a:rPr lang="en-US" b="1" dirty="0"/>
              <a:t>PAC</a:t>
            </a:r>
            <a:r>
              <a:rPr lang="en-US" dirty="0"/>
              <a:t>, </a:t>
            </a:r>
            <a:r>
              <a:rPr lang="en-US" b="1" dirty="0"/>
              <a:t>TA</a:t>
            </a:r>
            <a:r>
              <a:rPr lang="en-US" dirty="0"/>
              <a:t>, or </a:t>
            </a:r>
            <a:r>
              <a:rPr lang="en-US" b="1" dirty="0"/>
              <a:t>future faculty </a:t>
            </a:r>
            <a:r>
              <a:rPr lang="en-US" dirty="0"/>
              <a:t>member </a:t>
            </a:r>
          </a:p>
          <a:p>
            <a:r>
              <a:rPr lang="en-US" dirty="0"/>
              <a:t>Improve your </a:t>
            </a:r>
            <a:r>
              <a:rPr lang="en-US" b="1" dirty="0"/>
              <a:t>skill in conveying ideas </a:t>
            </a:r>
            <a:r>
              <a:rPr lang="en-US" dirty="0"/>
              <a:t>clearly and successfully in any situation</a:t>
            </a:r>
          </a:p>
          <a:p>
            <a:r>
              <a:rPr lang="en-US" dirty="0"/>
              <a:t>Learn more about </a:t>
            </a:r>
            <a:r>
              <a:rPr lang="en-US" b="1" dirty="0"/>
              <a:t>how learning works</a:t>
            </a:r>
            <a:r>
              <a:rPr lang="en-US" dirty="0"/>
              <a:t>, including your own!</a:t>
            </a:r>
          </a:p>
        </p:txBody>
      </p:sp>
    </p:spTree>
    <p:extLst>
      <p:ext uri="{BB962C8B-B14F-4D97-AF65-F5344CB8AC3E}">
        <p14:creationId xmlns:p14="http://schemas.microsoft.com/office/powerpoint/2010/main" val="253506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85957-2CFC-E22F-6634-4A1A5E40BEF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What do I get? </a:t>
            </a:r>
          </a:p>
        </p:txBody>
      </p:sp>
      <p:pic>
        <p:nvPicPr>
          <p:cNvPr id="4" name="Content Placeholder 3">
            <a:extLst>
              <a:ext uri="{FF2B5EF4-FFF2-40B4-BE49-F238E27FC236}">
                <a16:creationId xmlns:a16="http://schemas.microsoft.com/office/drawing/2014/main" id="{11C9408A-9319-BF28-9D3F-EA335347977F}"/>
              </a:ext>
            </a:extLst>
          </p:cNvPr>
          <p:cNvPicPr>
            <a:picLocks noGrp="1" noChangeAspect="1"/>
          </p:cNvPicPr>
          <p:nvPr>
            <p:ph idx="1"/>
          </p:nvPr>
        </p:nvPicPr>
        <p:blipFill>
          <a:blip r:embed="rId2"/>
          <a:stretch>
            <a:fillRect/>
          </a:stretch>
        </p:blipFill>
        <p:spPr>
          <a:xfrm>
            <a:off x="5274814" y="643466"/>
            <a:ext cx="5785703" cy="5568739"/>
          </a:xfrm>
          <a:prstGeom prst="rect">
            <a:avLst/>
          </a:prstGeom>
          <a:ln w="38100">
            <a:solidFill>
              <a:schemeClr val="accent2">
                <a:lumMod val="75000"/>
              </a:schemeClr>
            </a:solidFill>
          </a:ln>
        </p:spPr>
      </p:pic>
    </p:spTree>
    <p:extLst>
      <p:ext uri="{BB962C8B-B14F-4D97-AF65-F5344CB8AC3E}">
        <p14:creationId xmlns:p14="http://schemas.microsoft.com/office/powerpoint/2010/main" val="131925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7611C-143D-1658-2D39-F381B2BF9261}"/>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6CDF1708-122C-94BC-1472-F7A68E96A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E37C4-602B-F8C7-8F2D-AB8617D95C4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How do I do it?</a:t>
            </a:r>
          </a:p>
        </p:txBody>
      </p:sp>
      <p:sp>
        <p:nvSpPr>
          <p:cNvPr id="5" name="Content Placeholder 4">
            <a:extLst>
              <a:ext uri="{FF2B5EF4-FFF2-40B4-BE49-F238E27FC236}">
                <a16:creationId xmlns:a16="http://schemas.microsoft.com/office/drawing/2014/main" id="{1E3815C6-C127-15B5-D8F1-AC6D630C0C3A}"/>
              </a:ext>
            </a:extLst>
          </p:cNvPr>
          <p:cNvSpPr>
            <a:spLocks noGrp="1"/>
          </p:cNvSpPr>
          <p:nvPr>
            <p:ph idx="1"/>
          </p:nvPr>
        </p:nvSpPr>
        <p:spPr>
          <a:xfrm>
            <a:off x="4856743" y="246186"/>
            <a:ext cx="6825996" cy="2117186"/>
          </a:xfrm>
          <a:ln w="38100">
            <a:solidFill>
              <a:schemeClr val="accent2">
                <a:lumMod val="75000"/>
              </a:schemeClr>
            </a:solidFill>
          </a:ln>
        </p:spPr>
        <p:txBody>
          <a:bodyPr>
            <a:normAutofit fontScale="70000" lnSpcReduction="20000"/>
          </a:bodyPr>
          <a:lstStyle/>
          <a:p>
            <a:endParaRPr lang="en-US" dirty="0"/>
          </a:p>
          <a:p>
            <a:r>
              <a:rPr lang="en-US" dirty="0"/>
              <a:t>Through </a:t>
            </a:r>
            <a:r>
              <a:rPr lang="en-US" b="1" dirty="0"/>
              <a:t>reflective practice</a:t>
            </a:r>
            <a:r>
              <a:rPr lang="en-US" dirty="0"/>
              <a:t>, participants develop the ability to critically evaluate and continuously improve their own teaching approaches.</a:t>
            </a:r>
          </a:p>
          <a:p>
            <a:r>
              <a:rPr lang="en-US" dirty="0"/>
              <a:t>Become a ‘</a:t>
            </a:r>
            <a:r>
              <a:rPr lang="en-US" b="1" dirty="0"/>
              <a:t>reflective practitioner</a:t>
            </a:r>
            <a:r>
              <a:rPr lang="en-US" dirty="0"/>
              <a:t>’: You must </a:t>
            </a:r>
            <a:r>
              <a:rPr lang="en-US" i="1" dirty="0"/>
              <a:t>purposefully</a:t>
            </a:r>
            <a:r>
              <a:rPr lang="en-US" dirty="0"/>
              <a:t> </a:t>
            </a:r>
            <a:r>
              <a:rPr lang="en-US" i="1" dirty="0"/>
              <a:t>apply</a:t>
            </a:r>
            <a:r>
              <a:rPr lang="en-US" dirty="0"/>
              <a:t> what you’ve learned, and </a:t>
            </a:r>
            <a:r>
              <a:rPr lang="en-US" i="1" dirty="0"/>
              <a:t>thoughtfully</a:t>
            </a:r>
            <a:r>
              <a:rPr lang="en-US" dirty="0"/>
              <a:t> </a:t>
            </a:r>
            <a:r>
              <a:rPr lang="en-US" i="1" dirty="0"/>
              <a:t>reflect</a:t>
            </a:r>
            <a:r>
              <a:rPr lang="en-US" dirty="0"/>
              <a:t> on how it went, what you would change, etc. </a:t>
            </a:r>
          </a:p>
          <a:p>
            <a:pPr marL="0" indent="0">
              <a:buNone/>
            </a:pPr>
            <a:endParaRPr lang="en-US" dirty="0"/>
          </a:p>
          <a:p>
            <a:endParaRPr lang="en-US" dirty="0"/>
          </a:p>
        </p:txBody>
      </p:sp>
      <p:pic>
        <p:nvPicPr>
          <p:cNvPr id="6" name="Picture 5">
            <a:extLst>
              <a:ext uri="{FF2B5EF4-FFF2-40B4-BE49-F238E27FC236}">
                <a16:creationId xmlns:a16="http://schemas.microsoft.com/office/drawing/2014/main" id="{8945AF31-9ACD-5742-8680-3D7682CFAC08}"/>
              </a:ext>
            </a:extLst>
          </p:cNvPr>
          <p:cNvPicPr>
            <a:picLocks noChangeAspect="1"/>
          </p:cNvPicPr>
          <p:nvPr/>
        </p:nvPicPr>
        <p:blipFill>
          <a:blip r:embed="rId2"/>
          <a:stretch>
            <a:fillRect/>
          </a:stretch>
        </p:blipFill>
        <p:spPr>
          <a:xfrm>
            <a:off x="4527804" y="2841673"/>
            <a:ext cx="7483874" cy="3397761"/>
          </a:xfrm>
          <a:prstGeom prst="rect">
            <a:avLst/>
          </a:prstGeom>
          <a:ln w="38100">
            <a:solidFill>
              <a:schemeClr val="accent2">
                <a:lumMod val="75000"/>
              </a:schemeClr>
            </a:solidFill>
          </a:ln>
        </p:spPr>
      </p:pic>
    </p:spTree>
    <p:extLst>
      <p:ext uri="{BB962C8B-B14F-4D97-AF65-F5344CB8AC3E}">
        <p14:creationId xmlns:p14="http://schemas.microsoft.com/office/powerpoint/2010/main" val="324923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2C65-7C21-02C4-422B-40D4C4CE289F}"/>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216569F9-EC20-52FE-C563-B1C78EDCD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D7F52-76BC-1D56-64E1-71109154DB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How do I do it?</a:t>
            </a:r>
          </a:p>
        </p:txBody>
      </p:sp>
      <p:sp>
        <p:nvSpPr>
          <p:cNvPr id="5" name="Content Placeholder 4">
            <a:extLst>
              <a:ext uri="{FF2B5EF4-FFF2-40B4-BE49-F238E27FC236}">
                <a16:creationId xmlns:a16="http://schemas.microsoft.com/office/drawing/2014/main" id="{1B7000E6-1276-28D8-C336-7BF72AF8B18A}"/>
              </a:ext>
            </a:extLst>
          </p:cNvPr>
          <p:cNvSpPr>
            <a:spLocks noGrp="1"/>
          </p:cNvSpPr>
          <p:nvPr>
            <p:ph idx="1"/>
          </p:nvPr>
        </p:nvSpPr>
        <p:spPr>
          <a:xfrm>
            <a:off x="300873" y="5283981"/>
            <a:ext cx="5368407" cy="1357946"/>
          </a:xfrm>
          <a:ln w="38100">
            <a:solidFill>
              <a:schemeClr val="accent2">
                <a:lumMod val="75000"/>
              </a:schemeClr>
            </a:solidFill>
          </a:ln>
        </p:spPr>
        <p:txBody>
          <a:bodyPr/>
          <a:lstStyle/>
          <a:p>
            <a:r>
              <a:rPr lang="en-US" sz="2000" dirty="0"/>
              <a:t>Through </a:t>
            </a:r>
            <a:r>
              <a:rPr lang="en-US" sz="2000" b="1" dirty="0"/>
              <a:t>reflective practice</a:t>
            </a:r>
            <a:r>
              <a:rPr lang="en-US" sz="2000" dirty="0"/>
              <a:t>, participants develop the ability to critically evaluate and continuously improve their own teaching approaches.</a:t>
            </a:r>
          </a:p>
          <a:p>
            <a:endParaRPr lang="en-US" dirty="0"/>
          </a:p>
        </p:txBody>
      </p:sp>
      <p:pic>
        <p:nvPicPr>
          <p:cNvPr id="4" name="Picture 3">
            <a:extLst>
              <a:ext uri="{FF2B5EF4-FFF2-40B4-BE49-F238E27FC236}">
                <a16:creationId xmlns:a16="http://schemas.microsoft.com/office/drawing/2014/main" id="{C06D8C13-DA8B-D51F-2422-39CB8EC67581}"/>
              </a:ext>
            </a:extLst>
          </p:cNvPr>
          <p:cNvPicPr>
            <a:picLocks noChangeAspect="1"/>
          </p:cNvPicPr>
          <p:nvPr/>
        </p:nvPicPr>
        <p:blipFill>
          <a:blip r:embed="rId2"/>
          <a:stretch>
            <a:fillRect/>
          </a:stretch>
        </p:blipFill>
        <p:spPr>
          <a:xfrm>
            <a:off x="6217920" y="137074"/>
            <a:ext cx="5977852" cy="6720925"/>
          </a:xfrm>
          <a:prstGeom prst="rect">
            <a:avLst/>
          </a:prstGeom>
          <a:ln w="38100">
            <a:solidFill>
              <a:schemeClr val="accent2">
                <a:lumMod val="75000"/>
              </a:schemeClr>
            </a:solidFill>
          </a:ln>
        </p:spPr>
      </p:pic>
      <p:pic>
        <p:nvPicPr>
          <p:cNvPr id="3" name="Picture 2">
            <a:extLst>
              <a:ext uri="{FF2B5EF4-FFF2-40B4-BE49-F238E27FC236}">
                <a16:creationId xmlns:a16="http://schemas.microsoft.com/office/drawing/2014/main" id="{F6CF8111-9380-2B3A-2240-E52A03FB074E}"/>
              </a:ext>
            </a:extLst>
          </p:cNvPr>
          <p:cNvPicPr>
            <a:picLocks noChangeAspect="1"/>
          </p:cNvPicPr>
          <p:nvPr/>
        </p:nvPicPr>
        <p:blipFill>
          <a:blip r:embed="rId3"/>
          <a:stretch>
            <a:fillRect/>
          </a:stretch>
        </p:blipFill>
        <p:spPr>
          <a:xfrm>
            <a:off x="4280950" y="2275839"/>
            <a:ext cx="1815050" cy="1868433"/>
          </a:xfrm>
          <a:prstGeom prst="rect">
            <a:avLst/>
          </a:prstGeom>
          <a:ln w="38100">
            <a:solidFill>
              <a:schemeClr val="accent2">
                <a:lumMod val="75000"/>
              </a:schemeClr>
            </a:solidFill>
          </a:ln>
        </p:spPr>
      </p:pic>
    </p:spTree>
    <p:extLst>
      <p:ext uri="{BB962C8B-B14F-4D97-AF65-F5344CB8AC3E}">
        <p14:creationId xmlns:p14="http://schemas.microsoft.com/office/powerpoint/2010/main" val="395288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740C0-3237-3D23-7F07-C0C6131AF455}"/>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C2E62C77-8C82-3672-4A6F-191CA69D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A0416-9B4D-4439-A928-8E0890F01C4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How do I do it?</a:t>
            </a:r>
          </a:p>
        </p:txBody>
      </p:sp>
      <p:sp>
        <p:nvSpPr>
          <p:cNvPr id="5" name="Content Placeholder 4">
            <a:extLst>
              <a:ext uri="{FF2B5EF4-FFF2-40B4-BE49-F238E27FC236}">
                <a16:creationId xmlns:a16="http://schemas.microsoft.com/office/drawing/2014/main" id="{87578ECD-6BF0-39D6-66A0-3412821FC4E5}"/>
              </a:ext>
            </a:extLst>
          </p:cNvPr>
          <p:cNvSpPr>
            <a:spLocks noGrp="1"/>
          </p:cNvSpPr>
          <p:nvPr>
            <p:ph idx="1"/>
          </p:nvPr>
        </p:nvSpPr>
        <p:spPr>
          <a:xfrm>
            <a:off x="4730633" y="726440"/>
            <a:ext cx="6973687" cy="5405120"/>
          </a:xfrm>
          <a:ln w="38100">
            <a:solidFill>
              <a:schemeClr val="accent2">
                <a:lumMod val="75000"/>
              </a:schemeClr>
            </a:solidFill>
          </a:ln>
        </p:spPr>
        <p:txBody>
          <a:bodyPr>
            <a:normAutofit fontScale="92500" lnSpcReduction="20000"/>
          </a:bodyPr>
          <a:lstStyle/>
          <a:p>
            <a:pPr marL="0" indent="0">
              <a:buNone/>
            </a:pPr>
            <a:endParaRPr lang="en-US" b="1" dirty="0"/>
          </a:p>
          <a:p>
            <a:pPr marL="0" indent="0">
              <a:buNone/>
            </a:pPr>
            <a:r>
              <a:rPr lang="en-US" b="1" dirty="0"/>
              <a:t>Step 1: </a:t>
            </a:r>
            <a:r>
              <a:rPr lang="en-US" dirty="0"/>
              <a:t>Email </a:t>
            </a:r>
            <a:r>
              <a:rPr lang="en-US" dirty="0">
                <a:hlinkClick r:id="rId3"/>
              </a:rPr>
              <a:t>CTLO@Caltech.edu</a:t>
            </a:r>
            <a:r>
              <a:rPr lang="en-US" dirty="0"/>
              <a:t> to indicate your </a:t>
            </a:r>
            <a:r>
              <a:rPr lang="en-US" b="1" dirty="0">
                <a:solidFill>
                  <a:schemeClr val="accent1"/>
                </a:solidFill>
              </a:rPr>
              <a:t>interest</a:t>
            </a:r>
            <a:r>
              <a:rPr lang="en-US" dirty="0"/>
              <a:t>. </a:t>
            </a:r>
          </a:p>
          <a:p>
            <a:pPr marL="0" indent="0">
              <a:buNone/>
            </a:pPr>
            <a:endParaRPr lang="en-US" dirty="0"/>
          </a:p>
          <a:p>
            <a:pPr marL="0" indent="0">
              <a:buNone/>
            </a:pPr>
            <a:r>
              <a:rPr lang="en-US" b="1" dirty="0"/>
              <a:t>Step 2: </a:t>
            </a:r>
            <a:r>
              <a:rPr lang="en-US" dirty="0"/>
              <a:t>A link will be sent to you for </a:t>
            </a:r>
            <a:r>
              <a:rPr lang="en-US" b="1" dirty="0">
                <a:solidFill>
                  <a:schemeClr val="accent1"/>
                </a:solidFill>
              </a:rPr>
              <a:t>self-enrolling</a:t>
            </a:r>
            <a:r>
              <a:rPr lang="en-US" dirty="0"/>
              <a:t> in the UG Certificate Canvas site. </a:t>
            </a:r>
          </a:p>
          <a:p>
            <a:pPr marL="0" indent="0">
              <a:buNone/>
            </a:pPr>
            <a:endParaRPr lang="en-US" dirty="0"/>
          </a:p>
          <a:p>
            <a:pPr marL="0" indent="0">
              <a:buNone/>
            </a:pPr>
            <a:r>
              <a:rPr lang="en-US" b="1" dirty="0"/>
              <a:t>Step 3: </a:t>
            </a:r>
            <a:r>
              <a:rPr lang="en-US" b="1" dirty="0">
                <a:solidFill>
                  <a:schemeClr val="accent1"/>
                </a:solidFill>
              </a:rPr>
              <a:t>Enroll</a:t>
            </a:r>
            <a:r>
              <a:rPr lang="en-US" dirty="0"/>
              <a:t> in the Canvas site and </a:t>
            </a:r>
            <a:r>
              <a:rPr lang="en-US" b="1" dirty="0">
                <a:solidFill>
                  <a:schemeClr val="accent1"/>
                </a:solidFill>
              </a:rPr>
              <a:t>submit the ‘Plan’ form </a:t>
            </a:r>
            <a:r>
              <a:rPr lang="en-US" dirty="0"/>
              <a:t>with your detailed plan for how you will complete the Certificate requirements. </a:t>
            </a:r>
          </a:p>
          <a:p>
            <a:pPr marL="0" indent="0">
              <a:buNone/>
            </a:pPr>
            <a:endParaRPr lang="en-US" dirty="0"/>
          </a:p>
          <a:p>
            <a:pPr marL="0" indent="0">
              <a:buNone/>
            </a:pPr>
            <a:r>
              <a:rPr lang="en-US" b="1" dirty="0"/>
              <a:t>Step 4: </a:t>
            </a:r>
            <a:r>
              <a:rPr lang="en-US" dirty="0"/>
              <a:t>You will </a:t>
            </a:r>
            <a:r>
              <a:rPr lang="en-US" b="1" dirty="0">
                <a:solidFill>
                  <a:schemeClr val="accent1"/>
                </a:solidFill>
              </a:rPr>
              <a:t>receive feedback </a:t>
            </a:r>
            <a:r>
              <a:rPr lang="en-US" dirty="0"/>
              <a:t>from a CTLO staff member on your plan and approval to move forward in the program. </a:t>
            </a:r>
          </a:p>
        </p:txBody>
      </p:sp>
    </p:spTree>
    <p:extLst>
      <p:ext uri="{BB962C8B-B14F-4D97-AF65-F5344CB8AC3E}">
        <p14:creationId xmlns:p14="http://schemas.microsoft.com/office/powerpoint/2010/main" val="407855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388</TotalTime>
  <Words>970</Words>
  <Application>Microsoft Macintosh PowerPoint</Application>
  <PresentationFormat>Widescreen</PresentationFormat>
  <Paragraphs>88</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Lunch Info Session </vt:lpstr>
      <vt:lpstr>What is it?</vt:lpstr>
      <vt:lpstr>What is it?</vt:lpstr>
      <vt:lpstr>Learning Goals for Participants  After completing the UGCTL, you will be able to:</vt:lpstr>
      <vt:lpstr>Why should I do it?</vt:lpstr>
      <vt:lpstr>What do I get? </vt:lpstr>
      <vt:lpstr>How do I do it?</vt:lpstr>
      <vt:lpstr>How do I do it?</vt:lpstr>
      <vt:lpstr>How do I do it?</vt:lpstr>
      <vt:lpstr>UG Certificate in Teaching &amp; Learning - Planning Form- </vt:lpstr>
      <vt:lpstr>Can I use experiences I’ve already completed as my ‘Apply’ points? I’ve already been a PAC, TA, etc.</vt:lpstr>
      <vt:lpstr>UG Certificate in Teaching &amp; Learning - Apply Points Form- *To be completed BEFORE the start of the ‘Apply’ experience  </vt:lpstr>
      <vt:lpstr>Outreach Options </vt:lpstr>
      <vt:lpstr>What questions can we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Dabiri</dc:creator>
  <cp:lastModifiedBy>Melissa Dabiri</cp:lastModifiedBy>
  <cp:revision>10</cp:revision>
  <dcterms:created xsi:type="dcterms:W3CDTF">2026-04-09T20:55:02Z</dcterms:created>
  <dcterms:modified xsi:type="dcterms:W3CDTF">2026-04-10T19:43:23Z</dcterms:modified>
</cp:coreProperties>
</file>